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Override1.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59"/>
  </p:notesMasterIdLst>
  <p:sldIdLst>
    <p:sldId id="256" r:id="rId3"/>
    <p:sldId id="258" r:id="rId4"/>
    <p:sldId id="308" r:id="rId5"/>
    <p:sldId id="259" r:id="rId6"/>
    <p:sldId id="285" r:id="rId7"/>
    <p:sldId id="286" r:id="rId8"/>
    <p:sldId id="287" r:id="rId9"/>
    <p:sldId id="288" r:id="rId10"/>
    <p:sldId id="289" r:id="rId11"/>
    <p:sldId id="263" r:id="rId12"/>
    <p:sldId id="264" r:id="rId13"/>
    <p:sldId id="257" r:id="rId14"/>
    <p:sldId id="266" r:id="rId15"/>
    <p:sldId id="271" r:id="rId16"/>
    <p:sldId id="272" r:id="rId17"/>
    <p:sldId id="273" r:id="rId18"/>
    <p:sldId id="276" r:id="rId19"/>
    <p:sldId id="277" r:id="rId20"/>
    <p:sldId id="278" r:id="rId21"/>
    <p:sldId id="279" r:id="rId22"/>
    <p:sldId id="280" r:id="rId23"/>
    <p:sldId id="328" r:id="rId24"/>
    <p:sldId id="329" r:id="rId25"/>
    <p:sldId id="290" r:id="rId26"/>
    <p:sldId id="291" r:id="rId27"/>
    <p:sldId id="292" r:id="rId28"/>
    <p:sldId id="293" r:id="rId29"/>
    <p:sldId id="294" r:id="rId30"/>
    <p:sldId id="295" r:id="rId31"/>
    <p:sldId id="296" r:id="rId32"/>
    <p:sldId id="313" r:id="rId33"/>
    <p:sldId id="316" r:id="rId34"/>
    <p:sldId id="317" r:id="rId35"/>
    <p:sldId id="318" r:id="rId36"/>
    <p:sldId id="319" r:id="rId37"/>
    <p:sldId id="321" r:id="rId38"/>
    <p:sldId id="322" r:id="rId39"/>
    <p:sldId id="324" r:id="rId40"/>
    <p:sldId id="325" r:id="rId41"/>
    <p:sldId id="327" r:id="rId42"/>
    <p:sldId id="282" r:id="rId43"/>
    <p:sldId id="284" r:id="rId44"/>
    <p:sldId id="260" r:id="rId45"/>
    <p:sldId id="309" r:id="rId46"/>
    <p:sldId id="310" r:id="rId47"/>
    <p:sldId id="297" r:id="rId48"/>
    <p:sldId id="298" r:id="rId49"/>
    <p:sldId id="299" r:id="rId50"/>
    <p:sldId id="300" r:id="rId51"/>
    <p:sldId id="311" r:id="rId52"/>
    <p:sldId id="304" r:id="rId53"/>
    <p:sldId id="305" r:id="rId54"/>
    <p:sldId id="306" r:id="rId55"/>
    <p:sldId id="307" r:id="rId56"/>
    <p:sldId id="312" r:id="rId57"/>
    <p:sldId id="267" r:id="rId58"/>
  </p:sldIdLst>
  <p:sldSz cx="12192000" cy="6858000"/>
  <p:notesSz cx="6858000" cy="9144000"/>
  <p:embeddedFontLst>
    <p:embeddedFont>
      <p:font typeface="Cambria Math" panose="02040503050406030204" pitchFamily="18" charset="0"/>
      <p:regular r:id="rId60"/>
    </p:embeddedFont>
    <p:embeddedFont>
      <p:font typeface="等线 Light" panose="02010600030101010101" pitchFamily="2" charset="-122"/>
      <p:regular r:id="rId61"/>
    </p:embeddedFont>
    <p:embeddedFont>
      <p:font typeface="Segoe UI Emoji" panose="020B0502040204020203" pitchFamily="34" charset="0"/>
      <p:regular r:id="rId62"/>
    </p:embeddedFont>
    <p:embeddedFont>
      <p:font typeface="楷体" panose="02010609060101010101" pitchFamily="49" charset="-122"/>
      <p:regular r:id="rId63"/>
    </p:embeddedFont>
    <p:embeddedFont>
      <p:font typeface="Calibri" panose="020F0502020204030204" pitchFamily="34" charset="0"/>
      <p:regular r:id="rId64"/>
      <p:bold r:id="rId65"/>
      <p:italic r:id="rId66"/>
      <p:boldItalic r:id="rId67"/>
    </p:embeddedFont>
    <p:embeddedFont>
      <p:font typeface="Segoe UI Semilight" panose="020B0402040204020203" pitchFamily="34" charset="0"/>
      <p:regular r:id="rId68"/>
      <p:italic r:id="rId69"/>
    </p:embeddedFont>
    <p:embeddedFont>
      <p:font typeface="DejaVu Math TeX Gyre" panose="02000503000000000000" pitchFamily="2" charset="0"/>
      <p:regular r:id="rId70"/>
    </p:embeddedFont>
    <p:embeddedFont>
      <p:font typeface="微软雅黑" panose="020B0503020204020204" pitchFamily="34" charset="-122"/>
      <p:regular r:id="rId71"/>
      <p:bold r:id="rId72"/>
    </p:embeddedFont>
    <p:embeddedFont>
      <p:font typeface="Roboto" panose="02010600030101010101" charset="0"/>
      <p:regular r:id="rId73"/>
      <p:bold r:id="rId74"/>
      <p:italic r:id="rId75"/>
      <p:boldItalic r:id="rId76"/>
    </p:embeddedFont>
    <p:embeddedFont>
      <p:font typeface="等线" panose="02010600030101010101" pitchFamily="2" charset="-122"/>
      <p:regular r:id="rId77"/>
      <p:bold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F"/>
    <a:srgbClr val="FFFDFB"/>
    <a:srgbClr val="FFF6EF"/>
    <a:srgbClr val="4E5BE5"/>
    <a:srgbClr val="FDFBF9"/>
    <a:srgbClr val="F8F9ED"/>
    <a:srgbClr val="FFFFFF"/>
    <a:srgbClr val="5151EB"/>
    <a:srgbClr val="4D45BB"/>
    <a:srgbClr val="5C4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88" autoAdjust="0"/>
    <p:restoredTop sz="96378" autoAdjust="0"/>
  </p:normalViewPr>
  <p:slideViewPr>
    <p:cSldViewPr snapToGrid="0">
      <p:cViewPr varScale="1">
        <p:scale>
          <a:sx n="109" d="100"/>
          <a:sy n="109" d="100"/>
        </p:scale>
        <p:origin x="112" y="200"/>
      </p:cViewPr>
      <p:guideLst/>
    </p:cSldViewPr>
  </p:slideViewPr>
  <p:notesTextViewPr>
    <p:cViewPr>
      <p:scale>
        <a:sx n="1" d="1"/>
        <a:sy n="1" d="1"/>
      </p:scale>
      <p:origin x="0" y="0"/>
    </p:cViewPr>
  </p:notesTextViewPr>
  <p:sorterViewPr>
    <p:cViewPr>
      <p:scale>
        <a:sx n="100" d="100"/>
        <a:sy n="100" d="100"/>
      </p:scale>
      <p:origin x="0" y="-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A8D1A-200C-4E7B-A87C-B32357E223B8}" type="datetimeFigureOut">
              <a:rPr lang="zh-CN" altLang="en-US" smtClean="0"/>
              <a:t>2024/1/30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D2D2-3423-4F26-B8DD-677F6C7553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0649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B3D2D2-3423-4F26-B8DD-677F6C7553FD}" type="slidenum">
              <a:rPr lang="zh-CN" altLang="en-US" smtClean="0"/>
              <a:t>34</a:t>
            </a:fld>
            <a:endParaRPr lang="zh-CN" altLang="en-US"/>
          </a:p>
        </p:txBody>
      </p:sp>
    </p:spTree>
    <p:extLst>
      <p:ext uri="{BB962C8B-B14F-4D97-AF65-F5344CB8AC3E}">
        <p14:creationId xmlns:p14="http://schemas.microsoft.com/office/powerpoint/2010/main" val="373789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957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3097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34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3805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4F75002-4F30-4928-8D05-794B3B332E7C}" type="datetimeFigureOut">
              <a:rPr lang="zh-CN" altLang="en-US" smtClean="0"/>
              <a:t>2024/1/30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D2995F-1E89-4541-874A-3B46CF42E59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2995F-1E89-4541-874A-3B46CF42E5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75002-4F30-4928-8D05-794B3B332E7C}" type="datetimeFigureOut">
              <a:rPr lang="zh-CN" altLang="en-US" smtClean="0"/>
              <a:t>2024/1/30</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2995F-1E89-4541-874A-3B46CF42E5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jpeg"/><Relationship Id="rId2" Type="http://schemas.openxmlformats.org/officeDocument/2006/relationships/tags" Target="../tags/tag6.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3.xml"/><Relationship Id="rId7" Type="http://schemas.openxmlformats.org/officeDocument/2006/relationships/image" Target="../media/image14.jpeg"/><Relationship Id="rId2" Type="http://schemas.openxmlformats.org/officeDocument/2006/relationships/tags" Target="../tags/tag19.xml"/><Relationship Id="rId1" Type="http://schemas.openxmlformats.org/officeDocument/2006/relationships/tags" Target="../tags/tag18.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20.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0.jpeg"/><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7.xml"/><Relationship Id="rId7"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hemeOverride" Target="../theme/themeOverride1.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20.png"/><Relationship Id="rId4" Type="http://schemas.openxmlformats.org/officeDocument/2006/relationships/tags" Target="../tags/tag28.xml"/><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2.jpeg"/><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3.jpeg"/><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image" Target="../media/image2.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slideLayout" Target="../slideLayouts/slideLayout12.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10" Type="http://schemas.openxmlformats.org/officeDocument/2006/relationships/image" Target="../media/image2.png"/><Relationship Id="rId4" Type="http://schemas.openxmlformats.org/officeDocument/2006/relationships/tags" Target="../tags/tag63.xml"/><Relationship Id="rId9"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2.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slideLayout" Target="../slideLayouts/slideLayout1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2.png"/><Relationship Id="rId5" Type="http://schemas.openxmlformats.org/officeDocument/2006/relationships/tags" Target="../tags/tag83.xml"/><Relationship Id="rId10" Type="http://schemas.openxmlformats.org/officeDocument/2006/relationships/slideLayout" Target="../slideLayouts/slideLayout12.xml"/><Relationship Id="rId4" Type="http://schemas.openxmlformats.org/officeDocument/2006/relationships/tags" Target="../tags/tag82.xml"/><Relationship Id="rId9" Type="http://schemas.openxmlformats.org/officeDocument/2006/relationships/tags" Target="../tags/tag87.xml"/></Relationships>
</file>

<file path=ppt/slides/_rels/slide39.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2.png"/><Relationship Id="rId4" Type="http://schemas.openxmlformats.org/officeDocument/2006/relationships/tags" Target="../tags/tag91.xml"/><Relationship Id="rId9"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514276"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pic>
        <p:nvPicPr>
          <p:cNvPr id="7" name="图片 6"/>
          <p:cNvPicPr>
            <a:picLocks noChangeAspect="1"/>
          </p:cNvPicPr>
          <p:nvPr/>
        </p:nvPicPr>
        <p:blipFill>
          <a:blip r:embed="rId2" cstate="print"/>
          <a:stretch>
            <a:fillRect/>
          </a:stretch>
        </p:blipFill>
        <p:spPr>
          <a:xfrm>
            <a:off x="0" y="0"/>
            <a:ext cx="12192000" cy="6858000"/>
          </a:xfrm>
          <a:prstGeom prst="rect">
            <a:avLst/>
          </a:prstGeom>
        </p:spPr>
      </p:pic>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0475842" y="374474"/>
            <a:ext cx="1488965" cy="413601"/>
          </a:xfrm>
          <a:prstGeom prst="rect">
            <a:avLst/>
          </a:prstGeom>
        </p:spPr>
      </p:pic>
      <p:sp>
        <p:nvSpPr>
          <p:cNvPr id="9" name="文本框 8"/>
          <p:cNvSpPr txBox="1"/>
          <p:nvPr/>
        </p:nvSpPr>
        <p:spPr>
          <a:xfrm>
            <a:off x="2066700" y="1942429"/>
            <a:ext cx="8758989" cy="1999393"/>
          </a:xfrm>
          <a:prstGeom prst="rect">
            <a:avLst/>
          </a:prstGeom>
          <a:noFill/>
        </p:spPr>
        <p:txBody>
          <a:bodyPr wrap="square" rtlCol="0">
            <a:spAutoFit/>
          </a:bodyPr>
          <a:lstStyle/>
          <a:p>
            <a:pPr algn="ctr">
              <a:lnSpc>
                <a:spcPct val="120000"/>
              </a:lnSpc>
            </a:pPr>
            <a:r>
              <a:rPr lang="zh-CN" altLang="en-US" sz="5400" dirty="0" smtClean="0">
                <a:solidFill>
                  <a:srgbClr val="4D45BB"/>
                </a:solidFill>
                <a:latin typeface="思源黑体 CN Medium" panose="020B0600000000000000" pitchFamily="34" charset="-122"/>
                <a:ea typeface="思源黑体 CN Medium" panose="020B0600000000000000" pitchFamily="34" charset="-122"/>
              </a:rPr>
              <a:t>生物脱色 </a:t>
            </a:r>
            <a:endParaRPr lang="en-US" altLang="zh-CN" sz="5400" dirty="0" smtClean="0">
              <a:solidFill>
                <a:srgbClr val="4D45BB"/>
              </a:solidFill>
              <a:latin typeface="思源黑体 CN Medium" panose="020B0600000000000000" pitchFamily="34" charset="-122"/>
              <a:ea typeface="思源黑体 CN Medium" panose="020B0600000000000000" pitchFamily="34" charset="-122"/>
            </a:endParaRPr>
          </a:p>
          <a:p>
            <a:pPr algn="ctr">
              <a:lnSpc>
                <a:spcPct val="120000"/>
              </a:lnSpc>
            </a:pPr>
            <a:r>
              <a:rPr lang="zh-CN" altLang="en-US" sz="5400" dirty="0" smtClean="0">
                <a:solidFill>
                  <a:srgbClr val="4D45BB"/>
                </a:solidFill>
                <a:latin typeface="思源黑体 CN Medium" panose="020B0600000000000000" pitchFamily="34" charset="-122"/>
                <a:ea typeface="思源黑体 CN Medium" panose="020B0600000000000000" pitchFamily="34" charset="-122"/>
              </a:rPr>
              <a:t>偶氮染料的降解</a:t>
            </a:r>
            <a:endParaRPr lang="zh-CN" altLang="en-US" sz="4000" dirty="0">
              <a:solidFill>
                <a:srgbClr val="4D45BB"/>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5392730" y="4905716"/>
            <a:ext cx="2106930" cy="415498"/>
          </a:xfrm>
          <a:prstGeom prst="rect">
            <a:avLst/>
          </a:prstGeom>
          <a:noFill/>
          <a:ln>
            <a:noFill/>
            <a:prstDash val="sysDot"/>
          </a:ln>
        </p:spPr>
        <p:txBody>
          <a:bodyPr wrap="square" rtlCol="0">
            <a:spAutoFit/>
          </a:bodyPr>
          <a:lstStyle/>
          <a:p>
            <a:pPr algn="ctr">
              <a:lnSpc>
                <a:spcPct val="150000"/>
              </a:lnSpc>
            </a:pP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a:t>
            </a:r>
            <a:r>
              <a:rPr lang="zh-CN" altLang="en-US" sz="1400" dirty="0" smtClean="0">
                <a:solidFill>
                  <a:srgbClr val="4D45BB"/>
                </a:solidFill>
                <a:latin typeface="思源黑体 CN Light" panose="020B0300000000000000" pitchFamily="34" charset="-122"/>
                <a:ea typeface="思源黑体 CN Light" panose="020B0300000000000000" pitchFamily="34" charset="-122"/>
              </a:rPr>
              <a:t>：课题二第一组</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4489435" y="2589987"/>
            <a:ext cx="5040630" cy="92202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实验原理</a:t>
            </a:r>
          </a:p>
        </p:txBody>
      </p:sp>
      <p:sp>
        <p:nvSpPr>
          <p:cNvPr id="4" name="文本框 3"/>
          <p:cNvSpPr txBox="1"/>
          <p:nvPr/>
        </p:nvSpPr>
        <p:spPr>
          <a:xfrm>
            <a:off x="8242485" y="5622918"/>
            <a:ext cx="2106930" cy="414020"/>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13" name="图片 1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25841" y="1504976"/>
            <a:ext cx="5040630" cy="34150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实</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验</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原</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理</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grpSp>
        <p:nvGrpSpPr>
          <p:cNvPr id="5" name="组合 4"/>
          <p:cNvGrpSpPr/>
          <p:nvPr/>
        </p:nvGrpSpPr>
        <p:grpSpPr>
          <a:xfrm>
            <a:off x="2413234" y="1010920"/>
            <a:ext cx="9130017" cy="4713516"/>
            <a:chOff x="7009" y="1750"/>
            <a:chExt cx="10602" cy="6442"/>
          </a:xfrm>
        </p:grpSpPr>
        <p:sp>
          <p:nvSpPr>
            <p:cNvPr id="17" name="文本框 16"/>
            <p:cNvSpPr txBox="1"/>
            <p:nvPr/>
          </p:nvSpPr>
          <p:spPr>
            <a:xfrm>
              <a:off x="8959" y="1771"/>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8" name="文本框 17"/>
            <p:cNvSpPr txBox="1"/>
            <p:nvPr/>
          </p:nvSpPr>
          <p:spPr>
            <a:xfrm>
              <a:off x="14979" y="1750"/>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9" name="文本框 18"/>
            <p:cNvSpPr txBox="1"/>
            <p:nvPr/>
          </p:nvSpPr>
          <p:spPr>
            <a:xfrm>
              <a:off x="8913" y="5731"/>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0" name="文本框 19"/>
            <p:cNvSpPr txBox="1"/>
            <p:nvPr/>
          </p:nvSpPr>
          <p:spPr>
            <a:xfrm>
              <a:off x="7426" y="2701"/>
              <a:ext cx="3765" cy="756"/>
            </a:xfrm>
            <a:prstGeom prst="rect">
              <a:avLst/>
            </a:prstGeom>
            <a:noFill/>
            <a:ln>
              <a:noFill/>
              <a:prstDash val="sysDot"/>
            </a:ln>
          </p:spPr>
          <p:txBody>
            <a:bodyPr wrap="square" rtlCol="0">
              <a:spAutoFit/>
            </a:bodyPr>
            <a:lstStyle/>
            <a:p>
              <a:pPr algn="ctr">
                <a:lnSpc>
                  <a:spcPct val="150000"/>
                </a:lnSpc>
              </a:pPr>
              <a:r>
                <a:rPr lang="zh-CN" altLang="en-US" sz="2000" dirty="0">
                  <a:solidFill>
                    <a:schemeClr val="bg1">
                      <a:lumMod val="50000"/>
                    </a:schemeClr>
                  </a:solidFill>
                  <a:latin typeface="思源黑体 CN Light" panose="020B0300000000000000" pitchFamily="34" charset="-122"/>
                  <a:ea typeface="思源黑体 CN Light" panose="020B0300000000000000" pitchFamily="34" charset="-122"/>
                </a:rPr>
                <a:t>厌氧菌Shewanella</a:t>
              </a:r>
              <a:endPar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1" name="文本框 20"/>
            <p:cNvSpPr txBox="1"/>
            <p:nvPr/>
          </p:nvSpPr>
          <p:spPr>
            <a:xfrm>
              <a:off x="13904" y="2631"/>
              <a:ext cx="2748" cy="756"/>
            </a:xfrm>
            <a:prstGeom prst="rect">
              <a:avLst/>
            </a:prstGeom>
            <a:noFill/>
            <a:ln>
              <a:noFill/>
              <a:prstDash val="sysDot"/>
            </a:ln>
          </p:spPr>
          <p:txBody>
            <a:bodyPr wrap="square" rtlCol="0">
              <a:spAutoFit/>
            </a:bodyPr>
            <a:lstStyle/>
            <a:p>
              <a:pPr algn="ctr">
                <a:lnSpc>
                  <a:spcPct val="150000"/>
                </a:lnSpc>
              </a:pPr>
              <a:r>
                <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rPr>
                <a:t>Crispr-Cas9技术</a:t>
              </a:r>
            </a:p>
          </p:txBody>
        </p:sp>
        <p:sp>
          <p:nvSpPr>
            <p:cNvPr id="22" name="文本框 21"/>
            <p:cNvSpPr txBox="1"/>
            <p:nvPr/>
          </p:nvSpPr>
          <p:spPr>
            <a:xfrm>
              <a:off x="7935" y="6711"/>
              <a:ext cx="2748" cy="756"/>
            </a:xfrm>
            <a:prstGeom prst="rect">
              <a:avLst/>
            </a:prstGeom>
            <a:noFill/>
            <a:ln>
              <a:noFill/>
              <a:prstDash val="sysDot"/>
            </a:ln>
          </p:spPr>
          <p:txBody>
            <a:bodyPr wrap="square" rtlCol="0">
              <a:spAutoFit/>
            </a:bodyPr>
            <a:lstStyle/>
            <a:p>
              <a:pPr algn="ctr">
                <a:lnSpc>
                  <a:spcPct val="150000"/>
                </a:lnSpc>
              </a:pPr>
              <a:r>
                <a:rPr lang="zh-CN" altLang="en-US" sz="2000" dirty="0">
                  <a:solidFill>
                    <a:schemeClr val="bg1">
                      <a:lumMod val="50000"/>
                    </a:schemeClr>
                  </a:solidFill>
                  <a:latin typeface="思源黑体 CN Light" panose="020B0300000000000000" pitchFamily="34" charset="-122"/>
                  <a:ea typeface="思源黑体 CN Light" panose="020B0300000000000000" pitchFamily="34" charset="-122"/>
                </a:rPr>
                <a:t>综合抗逆系统</a:t>
              </a:r>
            </a:p>
          </p:txBody>
        </p:sp>
        <p:sp>
          <p:nvSpPr>
            <p:cNvPr id="2" name="流程图: 终止 1"/>
            <p:cNvSpPr/>
            <p:nvPr/>
          </p:nvSpPr>
          <p:spPr>
            <a:xfrm>
              <a:off x="7009" y="178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终止 22"/>
            <p:cNvSpPr/>
            <p:nvPr/>
          </p:nvSpPr>
          <p:spPr>
            <a:xfrm>
              <a:off x="13035" y="177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终止 23"/>
            <p:cNvSpPr/>
            <p:nvPr/>
          </p:nvSpPr>
          <p:spPr>
            <a:xfrm>
              <a:off x="7020" y="577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终止 24"/>
            <p:cNvSpPr/>
            <p:nvPr/>
          </p:nvSpPr>
          <p:spPr>
            <a:xfrm>
              <a:off x="13035" y="5755"/>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948" y="5777"/>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0 4</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8" name="文本框 27"/>
            <p:cNvSpPr txBox="1"/>
            <p:nvPr/>
          </p:nvSpPr>
          <p:spPr>
            <a:xfrm>
              <a:off x="13903" y="6711"/>
              <a:ext cx="2748" cy="756"/>
            </a:xfrm>
            <a:prstGeom prst="rect">
              <a:avLst/>
            </a:prstGeom>
            <a:noFill/>
            <a:ln>
              <a:noFill/>
              <a:prstDash val="sysDot"/>
            </a:ln>
          </p:spPr>
          <p:txBody>
            <a:bodyPr wrap="square" rtlCol="0">
              <a:spAutoFit/>
            </a:bodyPr>
            <a:lstStyle/>
            <a:p>
              <a:pPr algn="ctr">
                <a:lnSpc>
                  <a:spcPct val="150000"/>
                </a:lnSpc>
              </a:pPr>
              <a:r>
                <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rPr>
                <a:t>自杀开关</a:t>
              </a:r>
            </a:p>
          </p:txBody>
        </p:sp>
      </p:gr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30480"/>
            <a:ext cx="12192000" cy="6889115"/>
            <a:chOff x="0" y="0"/>
            <a:chExt cx="19200" cy="10849"/>
          </a:xfrm>
        </p:grpSpPr>
        <p:sp>
          <p:nvSpPr>
            <p:cNvPr id="8" name="矩形 7"/>
            <p:cNvSpPr/>
            <p:nvPr/>
          </p:nvSpPr>
          <p:spPr>
            <a:xfrm>
              <a:off x="0" y="0"/>
              <a:ext cx="19200" cy="10849"/>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97" y="653"/>
              <a:ext cx="14288" cy="8170"/>
              <a:chOff x="397" y="653"/>
              <a:chExt cx="14288" cy="8170"/>
            </a:xfrm>
          </p:grpSpPr>
          <p:sp>
            <p:nvSpPr>
              <p:cNvPr id="3" name="文本框 2"/>
              <p:cNvSpPr txBox="1"/>
              <p:nvPr/>
            </p:nvSpPr>
            <p:spPr>
              <a:xfrm>
                <a:off x="397" y="653"/>
                <a:ext cx="11810" cy="824"/>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1.</a:t>
                </a:r>
                <a:r>
                  <a:rPr lang="zh-CN" altLang="en-US" sz="2800" b="1" dirty="0" smtClean="0">
                    <a:solidFill>
                      <a:srgbClr val="4D45BB"/>
                    </a:solidFill>
                    <a:latin typeface="思源黑体 CN Regular" pitchFamily="34" charset="-122"/>
                    <a:ea typeface="思源黑体 CN Regular" pitchFamily="34" charset="-122"/>
                  </a:rPr>
                  <a:t>厌氧菌 Shewanella</a:t>
                </a:r>
                <a:endParaRPr lang="zh-CN" altLang="en-US" sz="2800" b="1" dirty="0">
                  <a:solidFill>
                    <a:srgbClr val="4D45BB"/>
                  </a:solidFill>
                  <a:latin typeface="思源黑体 CN Regular" pitchFamily="34" charset="-122"/>
                  <a:ea typeface="思源黑体 CN Regular" pitchFamily="34" charset="-122"/>
                </a:endParaRPr>
              </a:p>
            </p:txBody>
          </p:sp>
          <p:sp>
            <p:nvSpPr>
              <p:cNvPr id="6" name="文本框 5"/>
              <p:cNvSpPr txBox="1"/>
              <p:nvPr/>
            </p:nvSpPr>
            <p:spPr>
              <a:xfrm>
                <a:off x="397" y="2700"/>
                <a:ext cx="14288" cy="6123"/>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dirty="0">
                    <a:latin typeface="思源黑体 CN Light" pitchFamily="34" charset="-122"/>
                    <a:ea typeface="思源黑体 CN Light" pitchFamily="34" charset="-122"/>
                  </a:rPr>
                  <a:t>Shewanella菌在厌氧条件下具有非特异性还原作用，单纯的厌氧反应只能将染料的偶氮键打开，生成有毒的芳香胺类化合物。厌氧条件的还原机制在有氧条件下受到抑制，可能是由于O2对电子传输链电子的竞争。S.decolorationis通过使用甲酸、乳酸、丙酮酸或H2作为电供体来减少各种偶氮染料，这是一个电子传输过程，是其呼吸的一个过程，可以产生能量来支持生长。这是是一个纯粹的化学氧化还原反应，是一个直接的酶过程，涉及几种脱氢酶。</a:t>
                </a:r>
              </a:p>
              <a:p>
                <a:pPr>
                  <a:lnSpc>
                    <a:spcPct val="150000"/>
                  </a:lnSpc>
                </a:pPr>
                <a:r>
                  <a:rPr lang="en-US" altLang="zh-CN" dirty="0">
                    <a:latin typeface="思源黑体 CN Light" pitchFamily="34" charset="-122"/>
                    <a:ea typeface="思源黑体 CN Light" pitchFamily="34" charset="-122"/>
                  </a:rPr>
                  <a:t>    </a:t>
                </a:r>
                <a:r>
                  <a:rPr lang="en-US" altLang="zh-CN" dirty="0" err="1">
                    <a:latin typeface="思源黑体 CN Light" pitchFamily="34" charset="-122"/>
                    <a:ea typeface="思源黑体 CN Light" pitchFamily="34" charset="-122"/>
                  </a:rPr>
                  <a:t>Shewanella断裂偶氮键存在两种模式，一种是断裂形成两种芳香胺</a:t>
                </a:r>
                <a:r>
                  <a:rPr lang="en-US" altLang="zh-CN" dirty="0" err="1" smtClean="0">
                    <a:latin typeface="思源黑体 CN Light" pitchFamily="34" charset="-122"/>
                    <a:ea typeface="思源黑体 CN Light" pitchFamily="34" charset="-122"/>
                  </a:rPr>
                  <a:t>，是主要的断裂方式</a:t>
                </a:r>
                <a:r>
                  <a:rPr lang="en-US" altLang="zh-CN" dirty="0" err="1">
                    <a:latin typeface="思源黑体 CN Light" pitchFamily="34" charset="-122"/>
                    <a:ea typeface="思源黑体 CN Light" pitchFamily="34" charset="-122"/>
                  </a:rPr>
                  <a:t>（如图A</a:t>
                </a:r>
                <a:r>
                  <a:rPr lang="en-US" altLang="zh-CN" dirty="0">
                    <a:latin typeface="思源黑体 CN Light" pitchFamily="34" charset="-122"/>
                    <a:ea typeface="思源黑体 CN Light" pitchFamily="34" charset="-122"/>
                  </a:rPr>
                  <a:t>）。另一种是将偶氮键逐步剥离形成</a:t>
                </a:r>
                <a:r>
                  <a:rPr lang="en-US" altLang="zh-CN" dirty="0" smtClean="0">
                    <a:latin typeface="思源黑体 CN Light" pitchFamily="34" charset="-122"/>
                    <a:ea typeface="思源黑体 CN Light" pitchFamily="34" charset="-122"/>
                  </a:rPr>
                  <a:t>N2释放</a:t>
                </a:r>
                <a:r>
                  <a:rPr lang="zh-CN" altLang="en-US"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形成两种芳香物质（如图B）</a:t>
                </a:r>
                <a:r>
                  <a:rPr lang="zh-CN" altLang="en-US" dirty="0">
                    <a:latin typeface="思源黑体 CN Light" pitchFamily="34" charset="-122"/>
                    <a:ea typeface="思源黑体 CN Light" pitchFamily="34" charset="-122"/>
                  </a:rPr>
                  <a:t>。</a:t>
                </a:r>
                <a:r>
                  <a:rPr lang="en-US" altLang="zh-CN" dirty="0" err="1" smtClean="0">
                    <a:latin typeface="思源黑体 CN Light" pitchFamily="34" charset="-122"/>
                    <a:ea typeface="思源黑体 CN Light" pitchFamily="34" charset="-122"/>
                  </a:rPr>
                  <a:t>这也是为何偶氮初步降解产物不只是芳香胺的原因</a:t>
                </a:r>
                <a:r>
                  <a:rPr lang="en-US" altLang="zh-CN" dirty="0">
                    <a:latin typeface="思源黑体 CN Light" pitchFamily="34" charset="-122"/>
                    <a:ea typeface="思源黑体 CN Light" pitchFamily="34" charset="-122"/>
                  </a:rPr>
                  <a:t>。</a:t>
                </a:r>
              </a:p>
            </p:txBody>
          </p:sp>
        </p:grpSp>
        <p:pic>
          <p:nvPicPr>
            <p:cNvPr id="9" name="图片 8"/>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6159" y="653"/>
              <a:ext cx="2345" cy="651"/>
            </a:xfrm>
            <a:prstGeom prst="rect">
              <a:avLst/>
            </a:prstGeom>
          </p:spPr>
        </p:pic>
        <p:pic>
          <p:nvPicPr>
            <p:cNvPr id="11" name="图片 10" descr="c1387a46b7fdef38895bcdb4f44fe72a"/>
            <p:cNvPicPr>
              <a:picLocks noChangeAspect="1"/>
            </p:cNvPicPr>
            <p:nvPr/>
          </p:nvPicPr>
          <p:blipFill>
            <a:blip r:embed="rId5"/>
            <a:stretch>
              <a:fillRect/>
            </a:stretch>
          </p:blipFill>
          <p:spPr>
            <a:xfrm>
              <a:off x="14966" y="3786"/>
              <a:ext cx="3742" cy="3742"/>
            </a:xfrm>
            <a:prstGeom prst="rect">
              <a:avLst/>
            </a:prstGeom>
          </p:spPr>
        </p:pic>
      </p:grpSp>
      <p:pic>
        <p:nvPicPr>
          <p:cNvPr id="2" name="图片 1" descr="图片1"/>
          <p:cNvPicPr>
            <a:picLocks noChangeAspect="1"/>
          </p:cNvPicPr>
          <p:nvPr/>
        </p:nvPicPr>
        <p:blipFill>
          <a:blip r:embed="rId6"/>
          <a:stretch>
            <a:fillRect/>
          </a:stretch>
        </p:blipFill>
        <p:spPr>
          <a:xfrm>
            <a:off x="1038857" y="2097355"/>
            <a:ext cx="8128000" cy="2757805"/>
          </a:xfrm>
          <a:prstGeom prst="rect">
            <a:avLst/>
          </a:prstGeom>
        </p:spPr>
      </p:pic>
      <p:pic>
        <p:nvPicPr>
          <p:cNvPr id="10" name="图片 3" descr="图片2"/>
          <p:cNvPicPr>
            <a:picLocks noChangeAspect="1"/>
          </p:cNvPicPr>
          <p:nvPr/>
        </p:nvPicPr>
        <p:blipFill>
          <a:blip r:embed="rId7"/>
          <a:stretch>
            <a:fillRect/>
          </a:stretch>
        </p:blipFill>
        <p:spPr>
          <a:xfrm>
            <a:off x="930936" y="1956117"/>
            <a:ext cx="8127365" cy="3343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4" name="文本框 13"/>
          <p:cNvSpPr txBox="1"/>
          <p:nvPr/>
        </p:nvSpPr>
        <p:spPr>
          <a:xfrm>
            <a:off x="280670" y="1720851"/>
            <a:ext cx="6532245" cy="5975350"/>
          </a:xfrm>
          <a:prstGeom prst="rect">
            <a:avLst/>
          </a:prstGeom>
          <a:noFill/>
          <a:ln>
            <a:noFill/>
            <a:prstDash val="sysDot"/>
          </a:ln>
        </p:spPr>
        <p:txBody>
          <a:bodyPr wrap="square" rtlCol="0">
            <a:noAutofit/>
          </a:bodyPr>
          <a:lstStyle/>
          <a:p>
            <a:pPr>
              <a:lnSpc>
                <a:spcPct val="150000"/>
              </a:lnSpc>
            </a:pPr>
            <a:r>
              <a:rPr lang="en-US" altLang="zh-CN" dirty="0">
                <a:latin typeface="思源黑体 CN Light" pitchFamily="34" charset="-122"/>
                <a:ea typeface="思源黑体 CN Light" pitchFamily="34" charset="-122"/>
              </a:rPr>
              <a:t>    </a:t>
            </a:r>
            <a:r>
              <a:rPr lang="en-US" altLang="zh-CN" dirty="0" smtClean="0">
                <a:latin typeface="思源黑体 CN Light" pitchFamily="34" charset="-122"/>
                <a:ea typeface="思源黑体 CN Light" pitchFamily="34" charset="-122"/>
              </a:rPr>
              <a:t>    S.decolorationis</a:t>
            </a:r>
            <a:r>
              <a:rPr lang="en-US" altLang="zh-CN" dirty="0">
                <a:latin typeface="思源黑体 CN Light" pitchFamily="34" charset="-122"/>
                <a:ea typeface="思源黑体 CN Light" pitchFamily="34" charset="-122"/>
              </a:rPr>
              <a:t>采用多种途径来生物降解偶氮染料，一种是经典的CymA-Mtr途径，其他是非CymA-Mtr途径，而</a:t>
            </a:r>
            <a:r>
              <a:rPr lang="en-US" altLang="zh-CN" dirty="0">
                <a:latin typeface="思源黑体 CN Light" pitchFamily="34" charset="-122"/>
                <a:ea typeface="思源黑体 CN Light" pitchFamily="34" charset="-122"/>
                <a:sym typeface="+mn-ea"/>
              </a:rPr>
              <a:t>非CymA-Mtr途径</a:t>
            </a:r>
            <a:r>
              <a:rPr lang="en-US" altLang="zh-CN" dirty="0">
                <a:latin typeface="思源黑体 CN Light" pitchFamily="34" charset="-122"/>
                <a:ea typeface="思源黑体 CN Light" pitchFamily="34" charset="-122"/>
              </a:rPr>
              <a:t>在S. decolorationis 中的偶氮染料降解占主导，大部分偶氮染料采用途径2降解速率更快。</a:t>
            </a:r>
          </a:p>
          <a:p>
            <a:pPr>
              <a:lnSpc>
                <a:spcPct val="150000"/>
              </a:lnSpc>
            </a:pPr>
            <a:r>
              <a:rPr lang="en-US" altLang="zh-CN" dirty="0">
                <a:latin typeface="思源黑体 CN Light" pitchFamily="34" charset="-122"/>
                <a:ea typeface="思源黑体 CN Light" pitchFamily="34" charset="-122"/>
                <a:sym typeface="+mn-ea"/>
              </a:rPr>
              <a:t>    </a:t>
            </a:r>
            <a:r>
              <a:rPr lang="en-US" altLang="zh-CN" dirty="0" smtClean="0">
                <a:latin typeface="思源黑体 CN Light" pitchFamily="34" charset="-122"/>
                <a:ea typeface="思源黑体 CN Light" pitchFamily="34" charset="-122"/>
                <a:sym typeface="+mn-ea"/>
              </a:rPr>
              <a:t>   </a:t>
            </a:r>
            <a:r>
              <a:rPr lang="en-US" altLang="zh-CN" dirty="0" err="1" smtClean="0">
                <a:latin typeface="思源黑体 CN Light" pitchFamily="34" charset="-122"/>
                <a:ea typeface="思源黑体 CN Light" pitchFamily="34" charset="-122"/>
                <a:sym typeface="+mn-ea"/>
              </a:rPr>
              <a:t>CymA-Mtr</a:t>
            </a:r>
            <a:r>
              <a:rPr lang="en-US" altLang="zh-CN" dirty="0" err="1">
                <a:latin typeface="思源黑体 CN Light" pitchFamily="34" charset="-122"/>
                <a:ea typeface="思源黑体 CN Light" pitchFamily="34" charset="-122"/>
                <a:sym typeface="+mn-ea"/>
              </a:rPr>
              <a:t>途径</a:t>
            </a:r>
            <a:r>
              <a:rPr lang="en-US" altLang="zh-CN" dirty="0" err="1">
                <a:latin typeface="思源黑体 CN Light" pitchFamily="34" charset="-122"/>
                <a:ea typeface="思源黑体 CN Light" pitchFamily="34" charset="-122"/>
              </a:rPr>
              <a:t>转换涉及Shewanella</a:t>
            </a:r>
            <a:r>
              <a:rPr lang="en-US" altLang="zh-CN" dirty="0">
                <a:latin typeface="思源黑体 CN Light" pitchFamily="34" charset="-122"/>
                <a:ea typeface="思源黑体 CN Light" pitchFamily="34" charset="-122"/>
              </a:rPr>
              <a:t> oneidensis（一种多血细胞色素），可以使用多种终端电子受体。在没有O2的情况下，这些受体包括偶氮染料、富马酸盐、硝酸盐、三甲基胺氧化物、二甲基亚砜、和氧化金属，如Fe（III）、Mn（III）、Mn（IV）和U（VI）。</a:t>
            </a:r>
          </a:p>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p>
        </p:txBody>
      </p:sp>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10475842" y="374474"/>
            <a:ext cx="1488965" cy="413601"/>
          </a:xfrm>
          <a:prstGeom prst="rect">
            <a:avLst/>
          </a:prstGeom>
        </p:spPr>
      </p:pic>
      <p:sp>
        <p:nvSpPr>
          <p:cNvPr id="2" name="文本框 1"/>
          <p:cNvSpPr txBox="1"/>
          <p:nvPr>
            <p:custDataLst>
              <p:tags r:id="rId1"/>
            </p:custDataLst>
          </p:nvPr>
        </p:nvSpPr>
        <p:spPr>
          <a:xfrm>
            <a:off x="-55245" y="785927"/>
            <a:ext cx="7499350" cy="92202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 </a:t>
            </a: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1.1</a:t>
            </a:r>
            <a:r>
              <a:rPr lang="zh-CN" altLang="en-US" sz="2800" dirty="0">
                <a:solidFill>
                  <a:srgbClr val="4D45BB"/>
                </a:solidFill>
                <a:latin typeface="思源黑体旧字形 Light" panose="020B0300000000000000" pitchFamily="34" charset="-128"/>
                <a:ea typeface="思源黑体旧字形 Light" panose="020B0300000000000000" pitchFamily="34" charset="-128"/>
                <a:sym typeface="+mn-ea"/>
              </a:rPr>
              <a:t>CymA-Mtr途径</a:t>
            </a:r>
            <a:endParaRPr lang="zh-CN" altLang="en-US" sz="2800" dirty="0">
              <a:solidFill>
                <a:srgbClr val="4D45BB"/>
              </a:solidFill>
              <a:latin typeface="思源黑体旧字形 Light" panose="020B0300000000000000" pitchFamily="34" charset="-128"/>
              <a:ea typeface="思源黑体旧字形 Light" panose="020B0300000000000000" pitchFamily="34" charset="-128"/>
            </a:endParaRPr>
          </a:p>
        </p:txBody>
      </p:sp>
      <p:pic>
        <p:nvPicPr>
          <p:cNvPr id="9" name="图片 9" descr="fmicb-13-843807-g006"/>
          <p:cNvPicPr>
            <a:picLocks noChangeAspect="1"/>
          </p:cNvPicPr>
          <p:nvPr>
            <p:custDataLst>
              <p:tags r:id="rId2"/>
            </p:custDataLst>
          </p:nvPr>
        </p:nvPicPr>
        <p:blipFill>
          <a:blip r:embed="rId7"/>
          <a:srcRect r="58524"/>
          <a:stretch>
            <a:fillRect/>
          </a:stretch>
        </p:blipFill>
        <p:spPr>
          <a:xfrm>
            <a:off x="6979920" y="1213316"/>
            <a:ext cx="4053205" cy="5230495"/>
          </a:xfrm>
          <a:prstGeom prst="rect">
            <a:avLst/>
          </a:prstGeom>
        </p:spPr>
      </p:pic>
      <p:sp>
        <p:nvSpPr>
          <p:cNvPr id="10" name="文本框 9"/>
          <p:cNvSpPr txBox="1"/>
          <p:nvPr/>
        </p:nvSpPr>
        <p:spPr>
          <a:xfrm>
            <a:off x="280670" y="390336"/>
            <a:ext cx="7499350" cy="52324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1.</a:t>
            </a:r>
            <a:r>
              <a:rPr lang="zh-CN" altLang="en-US" sz="2800" b="1" dirty="0" smtClean="0">
                <a:solidFill>
                  <a:srgbClr val="4D45BB"/>
                </a:solidFill>
                <a:latin typeface="思源黑体 CN Regular" pitchFamily="34" charset="-122"/>
                <a:ea typeface="思源黑体 CN Regular" pitchFamily="34" charset="-122"/>
              </a:rPr>
              <a:t>厌氧菌 Shewanella</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pic>
        <p:nvPicPr>
          <p:cNvPr id="15" name="图片 15" descr="/Users/ligenn/Desktop/84880a0be1fd3db0e7bc4dfb54b43cd9.png84880a0be1fd3db0e7bc4dfb54b43cd9"/>
          <p:cNvPicPr>
            <a:picLocks noChangeAspect="1"/>
          </p:cNvPicPr>
          <p:nvPr>
            <p:custDataLst>
              <p:tags r:id="rId1"/>
            </p:custDataLst>
          </p:nvPr>
        </p:nvPicPr>
        <p:blipFill>
          <a:blip r:embed="rId5"/>
          <a:srcRect t="14927" b="-699"/>
          <a:stretch>
            <a:fillRect/>
          </a:stretch>
        </p:blipFill>
        <p:spPr>
          <a:xfrm>
            <a:off x="7933690" y="2228215"/>
            <a:ext cx="4258310" cy="3555365"/>
          </a:xfrm>
          <a:prstGeom prst="rect">
            <a:avLst/>
          </a:prstGeom>
        </p:spPr>
      </p:pic>
      <p:pic>
        <p:nvPicPr>
          <p:cNvPr id="7" name="图片 6"/>
          <p:cNvPicPr>
            <a:picLocks noChangeAspect="1"/>
          </p:cNvPicPr>
          <p:nvPr/>
        </p:nvPicPr>
        <p:blipFill>
          <a:blip r:embed="rId6" cstate="print">
            <a:extLst>
              <a:ext uri="{BEBA8EAE-BF5A-486C-A8C5-ECC9F3942E4B}">
                <a14:imgProps xmlns:a14="http://schemas.microsoft.com/office/drawing/2010/main">
                  <a14:imgLayer r:embed="rId7">
                    <a14:imgEffect>
                      <a14:saturation sat="300000"/>
                    </a14:imgEffect>
                  </a14:imgLayer>
                </a14:imgProps>
              </a:ext>
            </a:extLst>
          </a:blip>
          <a:stretch>
            <a:fillRect/>
          </a:stretch>
        </p:blipFill>
        <p:spPr>
          <a:xfrm>
            <a:off x="10475842" y="374474"/>
            <a:ext cx="1488965" cy="413601"/>
          </a:xfrm>
          <a:prstGeom prst="rect">
            <a:avLst/>
          </a:prstGeom>
        </p:spPr>
      </p:pic>
      <p:sp>
        <p:nvSpPr>
          <p:cNvPr id="2" name="文本框 1"/>
          <p:cNvSpPr txBox="1"/>
          <p:nvPr>
            <p:custDataLst>
              <p:tags r:id="rId2"/>
            </p:custDataLst>
          </p:nvPr>
        </p:nvSpPr>
        <p:spPr>
          <a:xfrm>
            <a:off x="-488783" y="550258"/>
            <a:ext cx="8252928" cy="1338828"/>
          </a:xfrm>
          <a:prstGeom prst="rect">
            <a:avLst/>
          </a:prstGeom>
          <a:noFill/>
        </p:spPr>
        <p:txBody>
          <a:bodyPr wrap="square" rtlCol="0">
            <a:spAutoFit/>
          </a:bodyPr>
          <a:lstStyle/>
          <a:p>
            <a:pPr>
              <a:lnSpc>
                <a:spcPct val="150000"/>
              </a:lnSpc>
            </a:pPr>
            <a:r>
              <a:rPr lang="en-US" altLang="zh-CN" sz="5400" dirty="0">
                <a:solidFill>
                  <a:srgbClr val="4D45BB"/>
                </a:solidFill>
                <a:latin typeface="思源黑体 CN Regular" panose="020B0500000000000000" pitchFamily="34" charset="-122"/>
                <a:ea typeface="思源黑体 CN Regular" panose="020B0500000000000000" pitchFamily="34" charset="-122"/>
              </a:rPr>
              <a:t> </a:t>
            </a:r>
            <a:r>
              <a:rPr lang="en-US" altLang="zh-CN" sz="5400" dirty="0" smtClean="0">
                <a:solidFill>
                  <a:srgbClr val="4D45BB"/>
                </a:solidFill>
                <a:latin typeface="思源黑体 CN Regular" panose="020B0500000000000000" pitchFamily="34" charset="-122"/>
                <a:ea typeface="思源黑体 CN Regular" panose="020B0500000000000000" pitchFamily="34" charset="-122"/>
              </a:rPr>
              <a:t> </a:t>
            </a:r>
            <a:r>
              <a:rPr lang="en-US" altLang="zh-CN" sz="2800" dirty="0" smtClean="0">
                <a:solidFill>
                  <a:srgbClr val="4D45BB"/>
                </a:solidFill>
                <a:latin typeface="思源黑体旧字形 Light" panose="020B0300000000000000" pitchFamily="34" charset="-128"/>
                <a:ea typeface="思源黑体旧字形 Light" panose="020B0300000000000000" pitchFamily="34" charset="-128"/>
              </a:rPr>
              <a:t>2.</a:t>
            </a:r>
            <a:r>
              <a:rPr lang="zh-CN" altLang="en-US" sz="2800" dirty="0" smtClean="0">
                <a:solidFill>
                  <a:srgbClr val="4D45BB"/>
                </a:solidFill>
                <a:latin typeface="思源黑体旧字形 Light" panose="020B0300000000000000" pitchFamily="34" charset="-128"/>
                <a:ea typeface="思源黑体旧字形 Light" panose="020B0300000000000000" pitchFamily="34" charset="-128"/>
              </a:rPr>
              <a:t>非</a:t>
            </a:r>
            <a:r>
              <a:rPr lang="zh-CN" altLang="en-US" sz="2800" dirty="0">
                <a:solidFill>
                  <a:srgbClr val="4D45BB"/>
                </a:solidFill>
                <a:latin typeface="思源黑体旧字形 Light" panose="020B0300000000000000" pitchFamily="34" charset="-128"/>
                <a:ea typeface="思源黑体旧字形 Light" panose="020B0300000000000000" pitchFamily="34" charset="-128"/>
                <a:sym typeface="+mn-ea"/>
              </a:rPr>
              <a:t>CymA-Mtr途径</a:t>
            </a:r>
            <a:endParaRPr lang="zh-CN" altLang="en-US" sz="2800" dirty="0">
              <a:solidFill>
                <a:srgbClr val="4D45BB"/>
              </a:solidFill>
              <a:latin typeface="思源黑体旧字形 Light" panose="020B0300000000000000" pitchFamily="34" charset="-128"/>
              <a:ea typeface="思源黑体旧字形 Light" panose="020B0300000000000000" pitchFamily="34" charset="-128"/>
            </a:endParaRPr>
          </a:p>
        </p:txBody>
      </p:sp>
      <p:sp>
        <p:nvSpPr>
          <p:cNvPr id="14" name="文本框 13"/>
          <p:cNvSpPr txBox="1"/>
          <p:nvPr/>
        </p:nvSpPr>
        <p:spPr>
          <a:xfrm>
            <a:off x="364490" y="1597660"/>
            <a:ext cx="7390765" cy="5820410"/>
          </a:xfrm>
          <a:prstGeom prst="rect">
            <a:avLst/>
          </a:prstGeom>
          <a:noFill/>
          <a:ln>
            <a:noFill/>
            <a:prstDash val="sysDot"/>
          </a:ln>
        </p:spPr>
        <p:txBody>
          <a:bodyPr wrap="square" rtlCol="0">
            <a:noAutofit/>
          </a:bodyPr>
          <a:lstStyle/>
          <a:p>
            <a:pPr>
              <a:lnSpc>
                <a:spcPct val="150000"/>
              </a:lnSpc>
            </a:pP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   </a:t>
            </a:r>
            <a:r>
              <a:rPr lang="en-US" altLang="zh-CN" sz="2000" dirty="0">
                <a:solidFill>
                  <a:schemeClr val="tx1">
                    <a:lumMod val="50000"/>
                    <a:lumOff val="50000"/>
                  </a:schemeClr>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lumMod val="50000"/>
                    <a:lumOff val="50000"/>
                  </a:schemeClr>
                </a:solidFill>
                <a:latin typeface="思源黑体 CN Light" panose="020B0300000000000000" pitchFamily="34" charset="-122"/>
                <a:ea typeface="思源黑体 CN Light" panose="020B0300000000000000" pitchFamily="34" charset="-122"/>
              </a:rPr>
              <a:t>    </a:t>
            </a:r>
            <a:r>
              <a:rPr lang="zh-CN" altLang="en-US" dirty="0" smtClean="0">
                <a:latin typeface="思源黑体 CN Light" pitchFamily="34" charset="-122"/>
                <a:ea typeface="思源黑体 CN Light" pitchFamily="34" charset="-122"/>
              </a:rPr>
              <a:t>非</a:t>
            </a:r>
            <a:r>
              <a:rPr lang="en-US" altLang="zh-CN" dirty="0">
                <a:latin typeface="思源黑体 CN Light" pitchFamily="34" charset="-122"/>
                <a:ea typeface="思源黑体 CN Light" pitchFamily="34" charset="-122"/>
                <a:sym typeface="+mn-ea"/>
              </a:rPr>
              <a:t>CymA-Mtr途径</a:t>
            </a:r>
            <a:r>
              <a:rPr lang="en-US" altLang="zh-CN" dirty="0">
                <a:latin typeface="思源黑体 CN Light" pitchFamily="34" charset="-122"/>
                <a:ea typeface="思源黑体 CN Light" pitchFamily="34" charset="-122"/>
              </a:rPr>
              <a:t>从偶氮染料应激的反应开始，然后用σ70 促进启动</a:t>
            </a:r>
            <a:r>
              <a:rPr lang="zh-CN" altLang="en-US" dirty="0">
                <a:latin typeface="思源黑体 CN Light" pitchFamily="34" charset="-122"/>
                <a:ea typeface="思源黑体 CN Light" pitchFamily="34" charset="-122"/>
              </a:rPr>
              <a:t>将相关</a:t>
            </a:r>
            <a:r>
              <a:rPr lang="en-US" altLang="zh-CN" dirty="0">
                <a:latin typeface="思源黑体 CN Light" pitchFamily="34" charset="-122"/>
                <a:ea typeface="思源黑体 CN Light" pitchFamily="34" charset="-122"/>
              </a:rPr>
              <a:t>基因刺激到高水平的转录。来自甲萘醌的电子被依次转移到膜内细胞色素c蛋白（如TorC）或细胞色素b蛋白（如YceJ）、外质电子介质酶（如TorA或YceI）、非特异性外膜偶氮还原酶（如AzoR）或细胞外电子介质，以启动偶氮染料降解。此过程依赖NADH/NADPH来提供能量和电子</a:t>
            </a:r>
            <a:r>
              <a:rPr lang="zh-CN" altLang="en-US" dirty="0">
                <a:latin typeface="思源黑体 CN Light" pitchFamily="34" charset="-122"/>
                <a:ea typeface="思源黑体 CN Light" pitchFamily="34" charset="-122"/>
              </a:rPr>
              <a:t>，</a:t>
            </a:r>
            <a:r>
              <a:rPr lang="en-US" altLang="zh-CN" dirty="0" err="1" smtClean="0">
                <a:latin typeface="思源黑体 CN Light" pitchFamily="34" charset="-122"/>
                <a:ea typeface="思源黑体 CN Light" pitchFamily="34" charset="-122"/>
              </a:rPr>
              <a:t>TorC</a:t>
            </a:r>
            <a:r>
              <a:rPr lang="en-US" altLang="zh-CN" dirty="0" smtClean="0">
                <a:latin typeface="思源黑体 CN Light" pitchFamily="34" charset="-122"/>
                <a:ea typeface="思源黑体 CN Light" pitchFamily="34" charset="-122"/>
              </a:rPr>
              <a:t>/</a:t>
            </a:r>
            <a:r>
              <a:rPr lang="en-US" altLang="zh-CN" dirty="0" err="1" smtClean="0">
                <a:latin typeface="思源黑体 CN Light" pitchFamily="34" charset="-122"/>
                <a:ea typeface="思源黑体 CN Light" pitchFamily="34" charset="-122"/>
              </a:rPr>
              <a:t>TorA</a:t>
            </a:r>
            <a:r>
              <a:rPr lang="en-US" altLang="zh-CN" dirty="0" err="1">
                <a:latin typeface="思源黑体 CN Light" pitchFamily="34" charset="-122"/>
                <a:ea typeface="思源黑体 CN Light" pitchFamily="34" charset="-122"/>
              </a:rPr>
              <a:t>依赖甲酸脱氢酶提供</a:t>
            </a:r>
            <a:r>
              <a:rPr lang="en-US" altLang="zh-CN" dirty="0">
                <a:latin typeface="思源黑体 CN Light" pitchFamily="34" charset="-122"/>
                <a:ea typeface="思源黑体 CN Light" pitchFamily="34" charset="-122"/>
              </a:rPr>
              <a:t> NADH/NADPH，而AzoR与Sye4依赖黄素辅酶(如FAD或FMN)持续产生NADH/NADPH，为偶氮还原酶提供还原力。之后，细胞内降解产生的芳香胺等其他有毒物质可以通过RND转运体出口到细胞外，偶氮染料降解产生的芳香化合物被各种细胞外酶进一步降解，脱羧基、脱氨基，打开苯环，但这一步效率不是很高，苯环不会被完全降解。</a:t>
            </a:r>
          </a:p>
        </p:txBody>
      </p:sp>
      <p:sp>
        <p:nvSpPr>
          <p:cNvPr id="9" name="文本框 8"/>
          <p:cNvSpPr txBox="1"/>
          <p:nvPr/>
        </p:nvSpPr>
        <p:spPr>
          <a:xfrm>
            <a:off x="280670" y="390336"/>
            <a:ext cx="7499350" cy="52324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1.</a:t>
            </a:r>
            <a:r>
              <a:rPr lang="zh-CN" altLang="en-US" sz="2800" b="1" dirty="0" smtClean="0">
                <a:solidFill>
                  <a:srgbClr val="4D45BB"/>
                </a:solidFill>
                <a:latin typeface="思源黑体 CN Regular" pitchFamily="34" charset="-122"/>
                <a:ea typeface="思源黑体 CN Regular" pitchFamily="34" charset="-122"/>
              </a:rPr>
              <a:t>厌氧菌 Shewanella</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356275" y="767551"/>
            <a:ext cx="6634644" cy="3893185"/>
            <a:chOff x="455" y="1"/>
            <a:chExt cx="16363" cy="6131"/>
          </a:xfrm>
        </p:grpSpPr>
        <p:sp>
          <p:nvSpPr>
            <p:cNvPr id="3" name="文本框 2"/>
            <p:cNvSpPr txBox="1"/>
            <p:nvPr/>
          </p:nvSpPr>
          <p:spPr>
            <a:xfrm>
              <a:off x="455" y="1"/>
              <a:ext cx="11810" cy="1163"/>
            </a:xfrm>
            <a:prstGeom prst="rect">
              <a:avLst/>
            </a:prstGeom>
            <a:noFill/>
          </p:spPr>
          <p:txBody>
            <a:bodyPr wrap="square" rtlCol="0">
              <a:spAutoFit/>
            </a:bodyPr>
            <a:lstStyle/>
            <a:p>
              <a:pPr>
                <a:lnSpc>
                  <a:spcPct val="150000"/>
                </a:lnSpc>
              </a:pPr>
              <a:r>
                <a:rPr lang="en-US" altLang="zh-CN" sz="2800" dirty="0" smtClean="0">
                  <a:solidFill>
                    <a:srgbClr val="4D45BB"/>
                  </a:solidFill>
                  <a:latin typeface="思源黑体旧字形 Light" panose="020B0300000000000000" pitchFamily="34" charset="-128"/>
                  <a:ea typeface="思源黑体旧字形 Light" panose="020B0300000000000000" pitchFamily="34" charset="-128"/>
                </a:rPr>
                <a:t>1.</a:t>
              </a:r>
              <a:r>
                <a:rPr lang="zh-CN" altLang="en-US" sz="2800" dirty="0" smtClean="0">
                  <a:solidFill>
                    <a:srgbClr val="4D45BB"/>
                  </a:solidFill>
                  <a:latin typeface="思源黑体旧字形 Light" panose="020B0300000000000000" pitchFamily="34" charset="-128"/>
                  <a:ea typeface="思源黑体旧字形 Light" panose="020B0300000000000000" pitchFamily="34" charset="-128"/>
                </a:rPr>
                <a:t>Crispr</a:t>
              </a:r>
              <a:r>
                <a:rPr lang="zh-CN" altLang="en-US" sz="2800" dirty="0">
                  <a:solidFill>
                    <a:srgbClr val="4D45BB"/>
                  </a:solidFill>
                  <a:latin typeface="思源黑体旧字形 Light" panose="020B0300000000000000" pitchFamily="34" charset="-128"/>
                  <a:ea typeface="思源黑体旧字形 Light" panose="020B0300000000000000" pitchFamily="34" charset="-128"/>
                </a:rPr>
                <a:t>-</a:t>
              </a:r>
              <a:r>
                <a:rPr lang="zh-CN" altLang="en-US" sz="2800" dirty="0" smtClean="0">
                  <a:solidFill>
                    <a:srgbClr val="4D45BB"/>
                  </a:solidFill>
                  <a:latin typeface="思源黑体旧字形 Light" panose="020B0300000000000000" pitchFamily="34" charset="-128"/>
                  <a:ea typeface="思源黑体旧字形 Light" panose="020B0300000000000000" pitchFamily="34" charset="-128"/>
                </a:rPr>
                <a:t>Cas</a:t>
              </a:r>
              <a:endParaRPr lang="zh-CN" altLang="en-US" sz="2800" dirty="0">
                <a:solidFill>
                  <a:srgbClr val="4D45BB"/>
                </a:solidFill>
                <a:latin typeface="思源黑体旧字形 Light" panose="020B0300000000000000" pitchFamily="34" charset="-128"/>
                <a:ea typeface="思源黑体旧字形 Light" panose="020B0300000000000000" pitchFamily="34" charset="-128"/>
              </a:endParaRPr>
            </a:p>
          </p:txBody>
        </p:sp>
        <p:sp>
          <p:nvSpPr>
            <p:cNvPr id="6" name="文本框 5"/>
            <p:cNvSpPr txBox="1"/>
            <p:nvPr/>
          </p:nvSpPr>
          <p:spPr>
            <a:xfrm>
              <a:off x="455" y="1257"/>
              <a:ext cx="16363" cy="4875"/>
            </a:xfrm>
            <a:prstGeom prst="rect">
              <a:avLst/>
            </a:prstGeom>
            <a:noFill/>
            <a:ln>
              <a:noFill/>
              <a:prstDash val="sysDot"/>
            </a:ln>
          </p:spPr>
          <p:txBody>
            <a:bodyPr wrap="square" rtlCol="0">
              <a:noAutofit/>
            </a:bodyPr>
            <a:lstStyle/>
            <a:p>
              <a:pPr>
                <a:lnSpc>
                  <a:spcPct val="150000"/>
                </a:lnSpc>
              </a:pPr>
              <a:r>
                <a:rPr lang="en-US" altLang="zh-CN" dirty="0">
                  <a:latin typeface="思源黑体 CN Light" pitchFamily="34" charset="-122"/>
                  <a:ea typeface="思源黑体 CN Light" pitchFamily="34" charset="-122"/>
                </a:rPr>
                <a:t>   </a:t>
              </a:r>
              <a:r>
                <a:rPr lang="en-US" altLang="zh-CN" dirty="0" smtClean="0">
                  <a:latin typeface="思源黑体 CN Light" pitchFamily="34" charset="-122"/>
                  <a:ea typeface="思源黑体 CN Light" pitchFamily="34" charset="-122"/>
                </a:rPr>
                <a:t>     </a:t>
              </a:r>
              <a:r>
                <a:rPr lang="en-US" altLang="zh-CN" dirty="0">
                  <a:latin typeface="思源黑体 CN Light" pitchFamily="34" charset="-122"/>
                  <a:ea typeface="思源黑体 CN Light" pitchFamily="34" charset="-122"/>
                </a:rPr>
                <a:t>在细菌中，CRISPR/Cas 被发现是一种通过基于 CRISPR RNA (crRNA) </a:t>
              </a:r>
              <a:r>
                <a:rPr lang="en-US" altLang="zh-CN" dirty="0" smtClean="0">
                  <a:latin typeface="思源黑体 CN Light" pitchFamily="34" charset="-122"/>
                  <a:ea typeface="思源黑体 CN Light" pitchFamily="34" charset="-122"/>
                </a:rPr>
                <a:t>的 </a:t>
              </a:r>
              <a:r>
                <a:rPr lang="en-US" altLang="zh-CN" dirty="0">
                  <a:latin typeface="思源黑体 CN Light" pitchFamily="34" charset="-122"/>
                  <a:ea typeface="思源黑体 CN Light" pitchFamily="34" charset="-122"/>
                </a:rPr>
                <a:t>DNA 识别和 Cas 核酸酶介导的 DNA </a:t>
              </a:r>
              <a:r>
                <a:rPr lang="en-US" altLang="zh-CN" dirty="0" err="1" smtClean="0">
                  <a:latin typeface="思源黑体 CN Light" pitchFamily="34" charset="-122"/>
                  <a:ea typeface="思源黑体 CN Light" pitchFamily="34" charset="-122"/>
                </a:rPr>
                <a:t>切割来对抗病毒和噬菌体的获得性免疫系统</a:t>
              </a:r>
              <a:r>
                <a:rPr lang="en-US" altLang="zh-CN" dirty="0" err="1">
                  <a:latin typeface="思源黑体 CN Light" pitchFamily="34" charset="-122"/>
                  <a:ea typeface="思源黑体 CN Light" pitchFamily="34" charset="-122"/>
                </a:rPr>
                <a:t>。CRISPR</a:t>
              </a:r>
              <a:r>
                <a:rPr lang="en-US" altLang="zh-CN" dirty="0">
                  <a:latin typeface="思源黑体 CN Light" pitchFamily="34" charset="-122"/>
                  <a:ea typeface="思源黑体 CN Light" pitchFamily="34" charset="-122"/>
                </a:rPr>
                <a:t> </a:t>
              </a:r>
              <a:r>
                <a:rPr lang="en-US" altLang="zh-CN" dirty="0" err="1">
                  <a:latin typeface="思源黑体 CN Light" pitchFamily="34" charset="-122"/>
                  <a:ea typeface="思源黑体 CN Light" pitchFamily="34" charset="-122"/>
                </a:rPr>
                <a:t>基因座由一系列保守的重复序列组成，</a:t>
              </a:r>
              <a:r>
                <a:rPr lang="en-US" altLang="zh-CN" dirty="0" err="1" smtClean="0">
                  <a:latin typeface="思源黑体 CN Light" pitchFamily="34" charset="-122"/>
                  <a:ea typeface="思源黑体 CN Light" pitchFamily="34" charset="-122"/>
                </a:rPr>
                <a:t>这些重复序列由称为间隔区</a:t>
              </a:r>
              <a:r>
                <a:rPr lang="en-US" altLang="zh-CN" dirty="0" err="1">
                  <a:latin typeface="思源黑体 CN Light" pitchFamily="34" charset="-122"/>
                  <a:ea typeface="思源黑体 CN Light" pitchFamily="34" charset="-122"/>
                </a:rPr>
                <a:t>（spacer）的不同非重复序列间隔开。在CRISPR</a:t>
              </a:r>
              <a:r>
                <a:rPr lang="en-US" altLang="zh-CN" dirty="0">
                  <a:latin typeface="思源黑体 CN Light" pitchFamily="34" charset="-122"/>
                  <a:ea typeface="思源黑体 CN Light" pitchFamily="34" charset="-122"/>
                </a:rPr>
                <a:t>/Cas系统中，</a:t>
              </a:r>
              <a:r>
                <a:rPr lang="en-US" altLang="zh-CN" dirty="0" smtClean="0">
                  <a:latin typeface="思源黑体 CN Light" pitchFamily="34" charset="-122"/>
                  <a:ea typeface="思源黑体 CN Light" pitchFamily="34" charset="-122"/>
                </a:rPr>
                <a:t>入侵的外源DNA</a:t>
              </a:r>
              <a:r>
                <a:rPr lang="en-US" altLang="zh-CN" dirty="0">
                  <a:latin typeface="思源黑体 CN Light" pitchFamily="34" charset="-122"/>
                  <a:ea typeface="思源黑体 CN Light" pitchFamily="34" charset="-122"/>
                </a:rPr>
                <a:t>被Cas核酸酶加工成小的DNA片段，然后将其作为间隔子整合到宿主基因组的CRISPR位点中。为了应对病毒和噬菌体感染，间隔区被用作产生crRNA的转录模板，引导Cas切割入侵病毒和噬菌体的目标DNA序列。根据Cas蛋白的序列和结构，</a:t>
              </a:r>
              <a:r>
                <a:rPr lang="en-US" altLang="zh-CN" dirty="0" smtClean="0">
                  <a:latin typeface="思源黑体 CN Light" pitchFamily="34" charset="-122"/>
                  <a:ea typeface="思源黑体 CN Light" pitchFamily="34" charset="-122"/>
                </a:rPr>
                <a:t>CRISPR/</a:t>
              </a:r>
              <a:r>
                <a:rPr lang="en-US" altLang="zh-CN" dirty="0" err="1" smtClean="0">
                  <a:latin typeface="思源黑体 CN Light" pitchFamily="34" charset="-122"/>
                  <a:ea typeface="思源黑体 CN Light" pitchFamily="34" charset="-122"/>
                </a:rPr>
                <a:t>Cas系统主要分为</a:t>
              </a:r>
              <a:r>
                <a:rPr lang="en-US" altLang="zh-CN" dirty="0" err="1">
                  <a:latin typeface="思源黑体 CN Light" pitchFamily="34" charset="-122"/>
                  <a:ea typeface="思源黑体 CN Light" pitchFamily="34" charset="-122"/>
                </a:rPr>
                <a:t>I、II和III三种类型。II型CRISPR</a:t>
              </a:r>
              <a:r>
                <a:rPr lang="en-US" altLang="zh-CN" dirty="0">
                  <a:latin typeface="思源黑体 CN Light" pitchFamily="34" charset="-122"/>
                  <a:ea typeface="思源黑体 CN Light" pitchFamily="34" charset="-122"/>
                </a:rPr>
                <a:t>/Cas</a:t>
              </a:r>
              <a:r>
                <a:rPr lang="en-US" altLang="zh-CN" dirty="0" smtClean="0">
                  <a:latin typeface="思源黑体 CN Light" pitchFamily="34" charset="-122"/>
                  <a:ea typeface="思源黑体 CN Light" pitchFamily="34" charset="-122"/>
                </a:rPr>
                <a:t>系统仅需要单个Cas</a:t>
              </a:r>
              <a:r>
                <a:rPr lang="en-US" altLang="zh-CN" dirty="0">
                  <a:latin typeface="思源黑体 CN Light" pitchFamily="34" charset="-122"/>
                  <a:ea typeface="思源黑体 CN Light" pitchFamily="34" charset="-122"/>
                </a:rPr>
                <a:t>蛋白Cas9。</a:t>
              </a:r>
            </a:p>
          </p:txBody>
        </p:sp>
      </p:grpSp>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10260992" y="414546"/>
            <a:ext cx="1488965" cy="413601"/>
          </a:xfrm>
          <a:prstGeom prst="rect">
            <a:avLst/>
          </a:prstGeom>
        </p:spPr>
      </p:pic>
      <p:pic>
        <p:nvPicPr>
          <p:cNvPr id="7" name="图片 7"/>
          <p:cNvPicPr>
            <a:picLocks noChangeAspect="1"/>
          </p:cNvPicPr>
          <p:nvPr>
            <p:custDataLst>
              <p:tags r:id="rId1"/>
            </p:custDataLst>
          </p:nvPr>
        </p:nvPicPr>
        <p:blipFill>
          <a:blip r:embed="rId6"/>
          <a:stretch>
            <a:fillRect/>
          </a:stretch>
        </p:blipFill>
        <p:spPr>
          <a:xfrm>
            <a:off x="7884611" y="1682655"/>
            <a:ext cx="2474595" cy="3523615"/>
          </a:xfrm>
          <a:prstGeom prst="rect">
            <a:avLst/>
          </a:prstGeom>
        </p:spPr>
      </p:pic>
      <p:sp>
        <p:nvSpPr>
          <p:cNvPr id="10" name="文本框 9"/>
          <p:cNvSpPr txBox="1"/>
          <p:nvPr/>
        </p:nvSpPr>
        <p:spPr>
          <a:xfrm>
            <a:off x="280670" y="304907"/>
            <a:ext cx="7499350" cy="523240"/>
          </a:xfrm>
          <a:prstGeom prst="rect">
            <a:avLst/>
          </a:prstGeom>
          <a:noFill/>
        </p:spPr>
        <p:txBody>
          <a:bodyPr wrap="square" rtlCol="0">
            <a:spAutoFit/>
          </a:bodyPr>
          <a:lstStyle/>
          <a:p>
            <a:r>
              <a:rPr lang="en-US" altLang="zh-CN" sz="2800" b="1" dirty="0" smtClean="0">
                <a:solidFill>
                  <a:srgbClr val="4D45BB"/>
                </a:solidFill>
                <a:latin typeface="思源黑体 CN Regular" pitchFamily="34" charset="-122"/>
                <a:ea typeface="思源黑体 CN Regular" pitchFamily="34" charset="-122"/>
              </a:rPr>
              <a:t>2.CRISPR/Cas9</a:t>
            </a:r>
            <a:r>
              <a:rPr lang="zh-CN" altLang="en-US" sz="2800" b="1" dirty="0" smtClean="0">
                <a:solidFill>
                  <a:srgbClr val="4D45BB"/>
                </a:solidFill>
                <a:latin typeface="思源黑体 CN Regular" pitchFamily="34" charset="-122"/>
                <a:ea typeface="思源黑体 CN Regular" pitchFamily="34" charset="-122"/>
              </a:rPr>
              <a:t>技术</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4" name="文本框 13"/>
          <p:cNvSpPr txBox="1"/>
          <p:nvPr/>
        </p:nvSpPr>
        <p:spPr>
          <a:xfrm>
            <a:off x="99060" y="1350010"/>
            <a:ext cx="8253095" cy="5975350"/>
          </a:xfrm>
          <a:prstGeom prst="rect">
            <a:avLst/>
          </a:prstGeom>
          <a:noFill/>
          <a:ln>
            <a:noFill/>
            <a:prstDash val="sysDot"/>
          </a:ln>
        </p:spPr>
        <p:txBody>
          <a:bodyPr wrap="square" rtlCol="0">
            <a:noAutofit/>
          </a:bodyPr>
          <a:lstStyle/>
          <a:p>
            <a:pPr>
              <a:lnSpc>
                <a:spcPct val="150000"/>
              </a:lnSpc>
            </a:pP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     </a:t>
            </a:r>
            <a:r>
              <a:rPr lang="en-US" altLang="zh-CN" sz="1400" dirty="0" smtClean="0">
                <a:solidFill>
                  <a:schemeClr val="tx1">
                    <a:lumMod val="50000"/>
                    <a:lumOff val="50000"/>
                  </a:schemeClr>
                </a:solidFill>
                <a:latin typeface="思源黑体 CN Light" panose="020B0300000000000000" pitchFamily="34" charset="-122"/>
                <a:ea typeface="思源黑体 CN Light" panose="020B0300000000000000" pitchFamily="34" charset="-122"/>
              </a:rPr>
              <a:t>      </a:t>
            </a:r>
            <a:r>
              <a:rPr lang="en-US" altLang="zh-CN" dirty="0" smtClean="0">
                <a:latin typeface="思源黑体 CN Light" pitchFamily="34" charset="-122"/>
                <a:ea typeface="思源黑体 CN Light" pitchFamily="34" charset="-122"/>
              </a:rPr>
              <a:t>CRISPR/Cas9</a:t>
            </a:r>
            <a:r>
              <a:rPr lang="en-US" altLang="zh-CN" dirty="0">
                <a:latin typeface="思源黑体 CN Light" pitchFamily="34" charset="-122"/>
                <a:ea typeface="思源黑体 CN Light" pitchFamily="34" charset="-122"/>
              </a:rPr>
              <a:t>介导的基因组编辑取决于双链断裂（DSB）的产生和随后的细胞DNA修复过程。在内源性CRISPR/Cas9 系统中，成熟的 crRNA 与反式激活 crRNA (tracrRNA) 结合，形成 tracrRNA:crRNA 复合物，将 Cas9 引导至靶位点。TracrRNA 与 crRNA 部分互补，有助于 crRNA 成熟。在靶位点，CRISPR/Cas9 介导的序列特异性切割需要与 crRNA 匹配的 DNA 序列原型间隔区和短原型间隔区相邻基序 (PAM)对应。与靶位点结合后，DNA单链匹配的crRNA和反向链分别被Cas9的HNH核酸酶结构域和RuvC样核酸酶结构域切割，在靶位点产生DSB。为了便于在基因组编辑中应用，需要设计sgRNA，包含所有必需的crRNA和tracrRNA成分。</a:t>
            </a:r>
          </a:p>
          <a:p>
            <a:pPr>
              <a:lnSpc>
                <a:spcPct val="150000"/>
              </a:lnSpc>
            </a:pPr>
            <a:r>
              <a:rPr lang="en-US" altLang="zh-CN" dirty="0">
                <a:latin typeface="思源黑体 CN Light" pitchFamily="34" charset="-122"/>
                <a:ea typeface="思源黑体 CN Light" pitchFamily="34" charset="-122"/>
              </a:rPr>
              <a:t>    </a:t>
            </a:r>
            <a:r>
              <a:rPr lang="en-US" altLang="zh-CN" dirty="0" smtClean="0">
                <a:latin typeface="思源黑体 CN Light" pitchFamily="34" charset="-122"/>
                <a:ea typeface="思源黑体 CN Light" pitchFamily="34" charset="-122"/>
              </a:rPr>
              <a:t>    CRISPR/Cas9</a:t>
            </a:r>
            <a:r>
              <a:rPr lang="en-US" altLang="zh-CN" dirty="0">
                <a:latin typeface="思源黑体 CN Light" pitchFamily="34" charset="-122"/>
                <a:ea typeface="思源黑体 CN Light" pitchFamily="34" charset="-122"/>
              </a:rPr>
              <a:t>产生的DSB将触发细胞DNA修复过程，包括非同源末端连接（NHEJ）介导的易错DNA修复和同源定向修复（HDR）介导的无错DNA修复。NHEJ 介导的 DNA 修复可以快速连接 DSB，但会在目标位点产生小的插入和缺失突变。这些突变可以帮助我们破坏或废除靶基因或基因组元件的功能。</a:t>
            </a:r>
          </a:p>
          <a:p>
            <a:pPr>
              <a:lnSpc>
                <a:spcPct val="150000"/>
              </a:lnSpc>
            </a:pPr>
            <a:endParaRPr lang="en-US" altLang="zh-CN" dirty="0">
              <a:solidFill>
                <a:schemeClr val="tx1"/>
              </a:solidFill>
              <a:latin typeface="思源黑体 CN Light" panose="020B0300000000000000" pitchFamily="34" charset="-122"/>
              <a:ea typeface="思源黑体 CN Light" panose="020B0300000000000000" pitchFamily="34" charset="-122"/>
            </a:endParaRPr>
          </a:p>
        </p:txBody>
      </p:sp>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10475842" y="374474"/>
            <a:ext cx="1488965" cy="413601"/>
          </a:xfrm>
          <a:prstGeom prst="rect">
            <a:avLst/>
          </a:prstGeom>
        </p:spPr>
      </p:pic>
      <p:sp>
        <p:nvSpPr>
          <p:cNvPr id="3" name="文本框 2"/>
          <p:cNvSpPr txBox="1"/>
          <p:nvPr>
            <p:custDataLst>
              <p:tags r:id="rId1"/>
            </p:custDataLst>
          </p:nvPr>
        </p:nvSpPr>
        <p:spPr>
          <a:xfrm>
            <a:off x="255270" y="683260"/>
            <a:ext cx="7499350" cy="738664"/>
          </a:xfrm>
          <a:prstGeom prst="rect">
            <a:avLst/>
          </a:prstGeom>
          <a:noFill/>
        </p:spPr>
        <p:txBody>
          <a:bodyPr wrap="square" rtlCol="0">
            <a:spAutoFit/>
          </a:bodyPr>
          <a:lstStyle/>
          <a:p>
            <a:pPr>
              <a:lnSpc>
                <a:spcPct val="150000"/>
              </a:lnSpc>
            </a:pPr>
            <a:r>
              <a:rPr lang="en-US" altLang="zh-CN" sz="2800" dirty="0" smtClean="0">
                <a:solidFill>
                  <a:srgbClr val="4D45BB"/>
                </a:solidFill>
                <a:latin typeface="思源黑体旧字形 Light" panose="020B0300000000000000" pitchFamily="34" charset="-128"/>
                <a:ea typeface="思源黑体旧字形 Light" panose="020B0300000000000000" pitchFamily="34" charset="-128"/>
              </a:rPr>
              <a:t>2.</a:t>
            </a:r>
            <a:r>
              <a:rPr lang="zh-CN" altLang="en-US" sz="2800" dirty="0" smtClean="0">
                <a:solidFill>
                  <a:srgbClr val="4D45BB"/>
                </a:solidFill>
                <a:latin typeface="思源黑体旧字形 Light" panose="020B0300000000000000" pitchFamily="34" charset="-128"/>
                <a:ea typeface="思源黑体旧字形 Light" panose="020B0300000000000000" pitchFamily="34" charset="-128"/>
              </a:rPr>
              <a:t>Crispr</a:t>
            </a:r>
            <a:r>
              <a:rPr lang="zh-CN" altLang="en-US" sz="2800" dirty="0">
                <a:solidFill>
                  <a:srgbClr val="4D45BB"/>
                </a:solidFill>
                <a:latin typeface="思源黑体旧字形 Light" panose="020B0300000000000000" pitchFamily="34" charset="-128"/>
                <a:ea typeface="思源黑体旧字形 Light" panose="020B0300000000000000" pitchFamily="34" charset="-128"/>
              </a:rPr>
              <a:t>-Cas9技术</a:t>
            </a:r>
          </a:p>
        </p:txBody>
      </p:sp>
      <p:pic>
        <p:nvPicPr>
          <p:cNvPr id="4" name="图片 8" descr="/Users/ligenn/Library/Containers/com.kingsoft.wpsoffice.mac/Data/tmp/photoeditapp/20240128155009/temp.pngtemp"/>
          <p:cNvPicPr>
            <a:picLocks noChangeAspect="1"/>
          </p:cNvPicPr>
          <p:nvPr>
            <p:custDataLst>
              <p:tags r:id="rId2"/>
            </p:custDataLst>
          </p:nvPr>
        </p:nvPicPr>
        <p:blipFill>
          <a:blip r:embed="rId7"/>
          <a:srcRect l="19891" r="14531" b="-907"/>
          <a:stretch>
            <a:fillRect/>
          </a:stretch>
        </p:blipFill>
        <p:spPr>
          <a:xfrm>
            <a:off x="8284210" y="1703070"/>
            <a:ext cx="3788410" cy="4732655"/>
          </a:xfrm>
          <a:prstGeom prst="rect">
            <a:avLst/>
          </a:prstGeom>
        </p:spPr>
      </p:pic>
      <p:sp>
        <p:nvSpPr>
          <p:cNvPr id="9" name="文本框 8"/>
          <p:cNvSpPr txBox="1"/>
          <p:nvPr/>
        </p:nvSpPr>
        <p:spPr>
          <a:xfrm>
            <a:off x="255270" y="160020"/>
            <a:ext cx="7499350" cy="523240"/>
          </a:xfrm>
          <a:prstGeom prst="rect">
            <a:avLst/>
          </a:prstGeom>
          <a:noFill/>
        </p:spPr>
        <p:txBody>
          <a:bodyPr wrap="square" rtlCol="0">
            <a:spAutoFit/>
          </a:bodyPr>
          <a:lstStyle/>
          <a:p>
            <a:r>
              <a:rPr lang="en-US" altLang="zh-CN" sz="2800" b="1" dirty="0" smtClean="0">
                <a:solidFill>
                  <a:srgbClr val="4D45BB"/>
                </a:solidFill>
                <a:latin typeface="思源黑体 CN Regular" pitchFamily="34" charset="-122"/>
                <a:ea typeface="思源黑体 CN Regular" pitchFamily="34" charset="-122"/>
              </a:rPr>
              <a:t>2.CRISPR/Cas9</a:t>
            </a:r>
            <a:r>
              <a:rPr lang="zh-CN" altLang="en-US" sz="2800" b="1" dirty="0" smtClean="0">
                <a:solidFill>
                  <a:srgbClr val="4D45BB"/>
                </a:solidFill>
                <a:latin typeface="思源黑体 CN Regular" pitchFamily="34" charset="-122"/>
                <a:ea typeface="思源黑体 CN Regular" pitchFamily="34" charset="-122"/>
              </a:rPr>
              <a:t>技术</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147220" y="2315352"/>
            <a:ext cx="9652635" cy="4077970"/>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solidFill>
                <a:latin typeface="思源黑体 CN Light" panose="020B0300000000000000" pitchFamily="34" charset="-122"/>
                <a:ea typeface="思源黑体 CN Light" panose="020B0300000000000000" pitchFamily="34" charset="-122"/>
              </a:rPr>
              <a:t>     </a:t>
            </a:r>
            <a:r>
              <a:rPr lang="zh-CN" altLang="en-US" dirty="0" smtClean="0">
                <a:latin typeface="思源黑体 CN Light" pitchFamily="34" charset="-122"/>
                <a:ea typeface="思源黑体 CN Light" pitchFamily="34" charset="-122"/>
              </a:rPr>
              <a:t>SOD</a:t>
            </a:r>
            <a:r>
              <a:rPr lang="zh-CN" altLang="en-US" dirty="0">
                <a:latin typeface="思源黑体 CN Light" pitchFamily="34" charset="-122"/>
                <a:ea typeface="思源黑体 CN Light" pitchFamily="34" charset="-122"/>
              </a:rPr>
              <a:t>是一种广泛存在的抗氧化金属酶，可以直接清除自由基。SOD通过环氧化</a:t>
            </a:r>
            <a:r>
              <a:rPr lang="en-US" altLang="zh-CN" dirty="0">
                <a:latin typeface="思源黑体 CN Light" pitchFamily="34" charset="-122"/>
                <a:ea typeface="思源黑体 CN Light" pitchFamily="34" charset="-122"/>
              </a:rPr>
              <a:t>     </a:t>
            </a:r>
            <a:r>
              <a:rPr lang="zh-CN" altLang="en-US" dirty="0">
                <a:latin typeface="思源黑体 CN Light" pitchFamily="34" charset="-122"/>
                <a:ea typeface="思源黑体 CN Light" pitchFamily="34" charset="-122"/>
              </a:rPr>
              <a:t>还原机制使活性超氧自由基不成比例，具有高特异性和高效率。含Fe（II）（FeSOD）</a:t>
            </a:r>
            <a:r>
              <a:rPr lang="en-US" altLang="zh-CN" dirty="0">
                <a:latin typeface="思源黑体 CN Light" pitchFamily="34" charset="-122"/>
                <a:ea typeface="思源黑体 CN Light" pitchFamily="34" charset="-122"/>
              </a:rPr>
              <a:t> </a:t>
            </a:r>
            <a:r>
              <a:rPr lang="zh-CN" altLang="en-US" dirty="0">
                <a:latin typeface="思源黑体 CN Light" pitchFamily="34" charset="-122"/>
                <a:ea typeface="思源黑体 CN Light" pitchFamily="34" charset="-122"/>
              </a:rPr>
              <a:t>的SOD和含Mn（II）（MnSOD）的SOD是各种现代好氧和厌氧菌菌株中最常见的SOD形式之一。在S. oneidensis MR-1中引入超氧化物歧化酶（SOD）的sodA，保护 S. oneidensis MR-1 免受废气中强氧化性物质的损害，并增强细胞内抗氧化能力。</a:t>
            </a:r>
          </a:p>
        </p:txBody>
      </p:sp>
      <p:pic>
        <p:nvPicPr>
          <p:cNvPr id="9" name="图片 8"/>
          <p:cNvPicPr>
            <a:picLocks noChangeAspect="1"/>
          </p:cNvPicPr>
          <p:nvPr/>
        </p:nvPicPr>
        <p:blipFill>
          <a:blip r:embed="rId5"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488397" y="395953"/>
            <a:ext cx="7499350"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3.</a:t>
            </a:r>
            <a:r>
              <a:rPr lang="zh-CN" altLang="en-US" sz="2800" b="1" dirty="0">
                <a:solidFill>
                  <a:srgbClr val="4D45BB"/>
                </a:solidFill>
                <a:latin typeface="思源黑体 CN Regular" pitchFamily="34" charset="-122"/>
                <a:ea typeface="思源黑体 CN Regular" pitchFamily="34" charset="-122"/>
              </a:rPr>
              <a:t>综合抗逆系统</a:t>
            </a:r>
          </a:p>
        </p:txBody>
      </p:sp>
      <p:sp>
        <p:nvSpPr>
          <p:cNvPr id="10" name="文本框 9"/>
          <p:cNvSpPr txBox="1"/>
          <p:nvPr>
            <p:custDataLst>
              <p:tags r:id="rId2"/>
            </p:custDataLst>
          </p:nvPr>
        </p:nvSpPr>
        <p:spPr>
          <a:xfrm>
            <a:off x="0" y="1152970"/>
            <a:ext cx="3527979" cy="737235"/>
          </a:xfrm>
          <a:prstGeom prst="rect">
            <a:avLst/>
          </a:prstGeom>
          <a:noFill/>
          <a:ln>
            <a:noFill/>
            <a:prstDash val="sysDot"/>
          </a:ln>
        </p:spPr>
        <p:txBody>
          <a:bodyPr wrap="square" rtlCol="0">
            <a:spAutoFit/>
          </a:bodyPr>
          <a:lstStyle/>
          <a:p>
            <a:pPr algn="ctr">
              <a:lnSpc>
                <a:spcPct val="150000"/>
              </a:lnSpc>
            </a:pP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1.sodA：抗氧化</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884903" y="2306755"/>
            <a:ext cx="9669044" cy="4077970"/>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solidFill>
                <a:latin typeface="思源黑体 CN Light" panose="020B0300000000000000" pitchFamily="34" charset="-122"/>
                <a:ea typeface="思源黑体 CN Light" panose="020B0300000000000000" pitchFamily="34" charset="-122"/>
              </a:rPr>
              <a:t>     </a:t>
            </a:r>
            <a:r>
              <a:rPr dirty="0" smtClean="0">
                <a:latin typeface="思源黑体 CN Light" pitchFamily="34" charset="-122"/>
                <a:ea typeface="思源黑体 CN Light" pitchFamily="34" charset="-122"/>
              </a:rPr>
              <a:t>S</a:t>
            </a:r>
            <a:r>
              <a:rPr dirty="0">
                <a:latin typeface="思源黑体 CN Light" pitchFamily="34" charset="-122"/>
                <a:ea typeface="思源黑体 CN Light" pitchFamily="34" charset="-122"/>
              </a:rPr>
              <a:t>. oneidensis MR-1 的 Fe（II） 含量高，但细胞内 Mn（II） 浓度低，对强氧化环境不耐，而 Deinococcus radiodurans 对这种环境具有很强的抗性，在细胞中积累了非常高的 Mn（II） 浓度和低 Fe（II） 浓度，并且具有 Mn（II） 依赖性响应。 Deinococcus radiodurans 的MnSOD 具有更好的抗氧化作用。将MnSOD引入S. oneidensis MR-1，有助于Mn（II）的积累，</a:t>
            </a:r>
            <a:r>
              <a:rPr dirty="0" smtClean="0">
                <a:latin typeface="思源黑体 CN Light" pitchFamily="34" charset="-122"/>
                <a:ea typeface="思源黑体 CN Light" pitchFamily="34" charset="-122"/>
              </a:rPr>
              <a:t>提高抗氧化能力，直接清除体内的自由基</a:t>
            </a:r>
            <a:r>
              <a:rPr dirty="0">
                <a:latin typeface="思源黑体 CN Light" pitchFamily="34" charset="-122"/>
                <a:ea typeface="思源黑体 CN Light" pitchFamily="34" charset="-122"/>
              </a:rPr>
              <a:t>，更好地保护S. oneidensis MR-1。</a:t>
            </a:r>
          </a:p>
        </p:txBody>
      </p:sp>
      <p:pic>
        <p:nvPicPr>
          <p:cNvPr id="9" name="图片 8"/>
          <p:cNvPicPr>
            <a:picLocks noChangeAspect="1"/>
          </p:cNvPicPr>
          <p:nvPr/>
        </p:nvPicPr>
        <p:blipFill>
          <a:blip r:embed="rId5"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441202" y="488980"/>
            <a:ext cx="7499350"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3.</a:t>
            </a:r>
            <a:r>
              <a:rPr lang="zh-CN" altLang="en-US" sz="2800" b="1" dirty="0">
                <a:solidFill>
                  <a:srgbClr val="4D45BB"/>
                </a:solidFill>
                <a:latin typeface="思源黑体 CN Regular" pitchFamily="34" charset="-122"/>
                <a:ea typeface="思源黑体 CN Regular" pitchFamily="34" charset="-122"/>
              </a:rPr>
              <a:t>综合抗逆系统</a:t>
            </a:r>
          </a:p>
        </p:txBody>
      </p:sp>
      <p:sp>
        <p:nvSpPr>
          <p:cNvPr id="10" name="文本框 9"/>
          <p:cNvSpPr txBox="1"/>
          <p:nvPr>
            <p:custDataLst>
              <p:tags r:id="rId2"/>
            </p:custDataLst>
          </p:nvPr>
        </p:nvSpPr>
        <p:spPr>
          <a:xfrm>
            <a:off x="205521" y="1294555"/>
            <a:ext cx="3527979" cy="737235"/>
          </a:xfrm>
          <a:prstGeom prst="rect">
            <a:avLst/>
          </a:prstGeom>
          <a:noFill/>
          <a:ln>
            <a:noFill/>
            <a:prstDash val="sysDot"/>
          </a:ln>
        </p:spPr>
        <p:txBody>
          <a:bodyPr wrap="square" rtlCol="0">
            <a:spAutoFit/>
          </a:bodyPr>
          <a:lstStyle/>
          <a:p>
            <a:pPr algn="ctr">
              <a:lnSpc>
                <a:spcPct val="150000"/>
              </a:lnSpc>
            </a:pP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2.MnSOD：抗氧化</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850900" y="2780030"/>
            <a:ext cx="9652635" cy="4077970"/>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solidFill>
                <a:latin typeface="思源黑体 CN Light" panose="020B0300000000000000" pitchFamily="34" charset="-122"/>
                <a:ea typeface="思源黑体 CN Light" panose="020B0300000000000000" pitchFamily="34" charset="-122"/>
              </a:rPr>
              <a:t>     </a:t>
            </a:r>
            <a:r>
              <a:rPr dirty="0" err="1" smtClean="0">
                <a:latin typeface="思源黑体 CN Light" pitchFamily="34" charset="-122"/>
                <a:ea typeface="思源黑体 CN Light" pitchFamily="34" charset="-122"/>
              </a:rPr>
              <a:t>损伤抑制因子</a:t>
            </a:r>
            <a:r>
              <a:rPr dirty="0" err="1">
                <a:latin typeface="思源黑体 CN Light" pitchFamily="34" charset="-122"/>
                <a:ea typeface="思源黑体 CN Light" pitchFamily="34" charset="-122"/>
              </a:rPr>
              <a:t>（Dsup）是一种具有抑制动物损伤抑制活性的特异性蛋白质，将Dsup引入S</a:t>
            </a:r>
            <a:r>
              <a:rPr dirty="0">
                <a:latin typeface="思源黑体 CN Light" pitchFamily="34" charset="-122"/>
                <a:ea typeface="思源黑体 CN Light" pitchFamily="34" charset="-122"/>
              </a:rPr>
              <a:t>. oneidensis MR-1中，可以保护DNA免受辐射和自由基损伤。Dsup本质上是无序的，可以调整其结构以适应 DNA 形状并促进与 DNA 的互补结合。净电荷为正的Dsup和净电荷为负的DNA之间有很强的静电吸引力，可以更好地形成蛋白质-DNA聚集体，保护DNA，减少DNA损伤所受到的辐射和自由基损伤。</a:t>
            </a:r>
          </a:p>
        </p:txBody>
      </p:sp>
      <p:pic>
        <p:nvPicPr>
          <p:cNvPr id="9" name="图片 8"/>
          <p:cNvPicPr>
            <a:picLocks noChangeAspect="1"/>
          </p:cNvPicPr>
          <p:nvPr/>
        </p:nvPicPr>
        <p:blipFill>
          <a:blip r:embed="rId5"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506095" y="566334"/>
            <a:ext cx="7499350"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3.</a:t>
            </a:r>
            <a:r>
              <a:rPr lang="zh-CN" altLang="en-US" sz="2800" b="1" dirty="0">
                <a:solidFill>
                  <a:srgbClr val="4D45BB"/>
                </a:solidFill>
                <a:latin typeface="思源黑体 CN Regular" pitchFamily="34" charset="-122"/>
                <a:ea typeface="思源黑体 CN Regular" pitchFamily="34" charset="-122"/>
              </a:rPr>
              <a:t>综合抗逆系统</a:t>
            </a:r>
          </a:p>
        </p:txBody>
      </p:sp>
      <p:sp>
        <p:nvSpPr>
          <p:cNvPr id="10" name="文本框 9"/>
          <p:cNvSpPr txBox="1"/>
          <p:nvPr>
            <p:custDataLst>
              <p:tags r:id="rId2"/>
            </p:custDataLst>
          </p:nvPr>
        </p:nvSpPr>
        <p:spPr>
          <a:xfrm>
            <a:off x="0" y="1483197"/>
            <a:ext cx="7183755" cy="737235"/>
          </a:xfrm>
          <a:prstGeom prst="rect">
            <a:avLst/>
          </a:prstGeom>
          <a:noFill/>
          <a:ln>
            <a:noFill/>
            <a:prstDash val="sysDot"/>
          </a:ln>
        </p:spPr>
        <p:txBody>
          <a:bodyPr wrap="square" rtlCol="0">
            <a:spAutoFit/>
          </a:bodyPr>
          <a:lstStyle/>
          <a:p>
            <a:pPr algn="ctr">
              <a:lnSpc>
                <a:spcPct val="150000"/>
              </a:lnSpc>
            </a:pP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3.Dsup:</a:t>
            </a:r>
            <a:r>
              <a:rPr lang="en-US" altLang="zh-CN" sz="1400" dirty="0">
                <a:solidFill>
                  <a:srgbClr val="4D45BB"/>
                </a:solidFill>
                <a:latin typeface="思源黑体旧字形 Light" panose="020B0300000000000000" pitchFamily="34" charset="-128"/>
                <a:ea typeface="思源黑体旧字形 Light" panose="020B0300000000000000" pitchFamily="34" charset="-128"/>
              </a:rPr>
              <a:t> </a:t>
            </a: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保护DNA免受辐射和自由基损伤</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520314" y="1585610"/>
            <a:ext cx="9079820" cy="444554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591866" y="521173"/>
            <a:ext cx="5040630" cy="1323439"/>
          </a:xfrm>
          <a:prstGeom prst="rect">
            <a:avLst/>
          </a:prstGeom>
          <a:noFill/>
        </p:spPr>
        <p:txBody>
          <a:bodyPr wrap="square" rtlCol="0">
            <a:spAutoFit/>
          </a:bodyPr>
          <a:lstStyle/>
          <a:p>
            <a:r>
              <a:rPr lang="zh-CN" altLang="en-US" sz="4000" dirty="0">
                <a:solidFill>
                  <a:srgbClr val="4D45BB"/>
                </a:solidFill>
                <a:latin typeface="思源黑体 CN Regular" panose="020B0500000000000000" pitchFamily="34" charset="-122"/>
                <a:ea typeface="思源黑体 CN Regular" panose="020B0500000000000000" pitchFamily="34" charset="-122"/>
              </a:rPr>
              <a:t>目</a:t>
            </a:r>
            <a:endParaRPr lang="en-US" altLang="zh-CN" sz="4000" dirty="0">
              <a:solidFill>
                <a:srgbClr val="4D45BB"/>
              </a:solidFill>
              <a:latin typeface="思源黑体 CN Regular" panose="020B0500000000000000" pitchFamily="34" charset="-122"/>
              <a:ea typeface="思源黑体 CN Regular" panose="020B0500000000000000" pitchFamily="34" charset="-122"/>
            </a:endParaRPr>
          </a:p>
          <a:p>
            <a:r>
              <a:rPr lang="zh-CN" altLang="en-US" sz="4000" dirty="0">
                <a:solidFill>
                  <a:srgbClr val="4D45BB"/>
                </a:solidFill>
                <a:latin typeface="思源黑体 CN Regular" panose="020B0500000000000000" pitchFamily="34" charset="-122"/>
                <a:ea typeface="思源黑体 CN Regular" panose="020B0500000000000000" pitchFamily="34" charset="-122"/>
              </a:rPr>
              <a:t>录</a:t>
            </a:r>
            <a:r>
              <a:rPr lang="en-US" altLang="zh-CN" sz="4000" dirty="0">
                <a:solidFill>
                  <a:srgbClr val="4D45BB"/>
                </a:solidFill>
                <a:latin typeface="思源黑体 CN Regular" panose="020B0500000000000000" pitchFamily="34" charset="-122"/>
                <a:ea typeface="思源黑体 CN Regular" panose="020B0500000000000000" pitchFamily="34" charset="-122"/>
              </a:rPr>
              <a:t>---</a:t>
            </a:r>
            <a:endParaRPr lang="zh-CN" altLang="en-US" sz="4000" dirty="0">
              <a:solidFill>
                <a:srgbClr val="4D45BB"/>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2474739" y="1099318"/>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3546424" y="2043828"/>
            <a:ext cx="3527979" cy="830997"/>
          </a:xfrm>
          <a:prstGeom prst="rect">
            <a:avLst/>
          </a:prstGeom>
          <a:noFill/>
          <a:ln>
            <a:noFill/>
            <a:prstDash val="sysDot"/>
          </a:ln>
        </p:spPr>
        <p:txBody>
          <a:bodyPr wrap="square" rtlCol="0">
            <a:spAutoFit/>
          </a:bodyPr>
          <a:lstStyle/>
          <a:p>
            <a:pPr>
              <a:lnSpc>
                <a:spcPct val="150000"/>
              </a:lnSpc>
            </a:pPr>
            <a:r>
              <a:rPr lang="en-US" altLang="zh-CN" sz="3200" dirty="0">
                <a:solidFill>
                  <a:srgbClr val="4D45BB"/>
                </a:solidFill>
                <a:latin typeface="Roboto" panose="02000000000000000000" pitchFamily="2" charset="0"/>
                <a:ea typeface="Segoe UI Emoji" panose="020B0502040204020203" pitchFamily="34" charset="0"/>
              </a:rPr>
              <a:t>0 1     </a:t>
            </a:r>
            <a:r>
              <a:rPr lang="zh-CN" altLang="en-US" sz="2400" dirty="0" smtClean="0">
                <a:solidFill>
                  <a:srgbClr val="4D45BB"/>
                </a:solidFill>
                <a:latin typeface="思源黑体旧字形 Regular" panose="020B0500000000000000" pitchFamily="34" charset="-122"/>
                <a:ea typeface="思源黑体旧字形 Regular" panose="020B0500000000000000" pitchFamily="34" charset="-122"/>
              </a:rPr>
              <a:t>实验组部分</a:t>
            </a:r>
            <a:endParaRPr lang="zh-CN" altLang="en-US" sz="2400" dirty="0">
              <a:solidFill>
                <a:srgbClr val="4D45BB"/>
              </a:solidFill>
              <a:latin typeface="思源黑体旧字形 Regular" panose="020B0500000000000000" pitchFamily="34" charset="-122"/>
              <a:ea typeface="思源黑体旧字形 Regular" panose="020B0500000000000000" pitchFamily="34" charset="-122"/>
            </a:endParaRPr>
          </a:p>
        </p:txBody>
      </p:sp>
      <p:sp>
        <p:nvSpPr>
          <p:cNvPr id="11" name="文本框 10"/>
          <p:cNvSpPr txBox="1"/>
          <p:nvPr/>
        </p:nvSpPr>
        <p:spPr>
          <a:xfrm>
            <a:off x="3648618" y="1103106"/>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5" name="文本框 14"/>
          <p:cNvSpPr txBox="1"/>
          <p:nvPr/>
        </p:nvSpPr>
        <p:spPr>
          <a:xfrm>
            <a:off x="7572135" y="2040564"/>
            <a:ext cx="3527979" cy="830997"/>
          </a:xfrm>
          <a:prstGeom prst="rect">
            <a:avLst/>
          </a:prstGeom>
          <a:noFill/>
          <a:ln>
            <a:noFill/>
            <a:prstDash val="sysDot"/>
          </a:ln>
        </p:spPr>
        <p:txBody>
          <a:bodyPr wrap="square" rtlCol="0">
            <a:spAutoFit/>
          </a:bodyPr>
          <a:lstStyle/>
          <a:p>
            <a:pPr>
              <a:lnSpc>
                <a:spcPct val="150000"/>
              </a:lnSpc>
            </a:pPr>
            <a:r>
              <a:rPr lang="en-US" altLang="zh-CN" sz="3200" dirty="0">
                <a:solidFill>
                  <a:srgbClr val="4D45BB"/>
                </a:solidFill>
                <a:latin typeface="Roboto" panose="02000000000000000000" pitchFamily="2" charset="0"/>
                <a:ea typeface="Segoe UI Emoji" panose="020B0502040204020203" pitchFamily="34" charset="0"/>
              </a:rPr>
              <a:t>0 </a:t>
            </a:r>
            <a:r>
              <a:rPr lang="en-US" altLang="zh-CN" sz="3200" dirty="0" smtClean="0">
                <a:solidFill>
                  <a:srgbClr val="4D45BB"/>
                </a:solidFill>
                <a:latin typeface="Roboto" panose="02000000000000000000" pitchFamily="2" charset="0"/>
                <a:ea typeface="Segoe UI Emoji" panose="020B0502040204020203" pitchFamily="34" charset="0"/>
              </a:rPr>
              <a:t>2     </a:t>
            </a:r>
            <a:r>
              <a:rPr lang="zh-CN" altLang="en-US" sz="2400" dirty="0" smtClean="0">
                <a:solidFill>
                  <a:srgbClr val="4D45BB"/>
                </a:solidFill>
                <a:latin typeface="思源黑体旧字形 Regular" panose="020B0500000000000000" pitchFamily="34" charset="-122"/>
                <a:ea typeface="思源黑体旧字形 Regular" panose="020B0500000000000000" pitchFamily="34" charset="-122"/>
              </a:rPr>
              <a:t>非实验组部分</a:t>
            </a:r>
            <a:endParaRPr lang="zh-CN" altLang="en-US" sz="2400" dirty="0">
              <a:solidFill>
                <a:srgbClr val="4D45BB"/>
              </a:solidFill>
              <a:latin typeface="思源黑体旧字形 Regular" panose="020B0500000000000000" pitchFamily="34" charset="-122"/>
              <a:ea typeface="思源黑体旧字形 Regular" panose="020B0500000000000000" pitchFamily="34" charset="-122"/>
            </a:endParaRPr>
          </a:p>
        </p:txBody>
      </p:sp>
      <p:sp>
        <p:nvSpPr>
          <p:cNvPr id="17" name="文本框 16"/>
          <p:cNvSpPr txBox="1"/>
          <p:nvPr/>
        </p:nvSpPr>
        <p:spPr>
          <a:xfrm>
            <a:off x="4638310" y="2922620"/>
            <a:ext cx="3527979" cy="2308324"/>
          </a:xfrm>
          <a:prstGeom prst="rect">
            <a:avLst/>
          </a:prstGeom>
          <a:noFill/>
          <a:ln>
            <a:noFill/>
            <a:prstDash val="sysDot"/>
          </a:ln>
        </p:spPr>
        <p:txBody>
          <a:bodyPr wrap="square" rtlCol="0">
            <a:spAutoFit/>
          </a:bodyPr>
          <a:lstStyle/>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一、课题背景</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二、实验原理</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三、解决思路</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四、实现方式</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五、实验设计</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六、</a:t>
            </a:r>
            <a:r>
              <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HP</a:t>
            </a:r>
          </a:p>
        </p:txBody>
      </p:sp>
      <p:sp>
        <p:nvSpPr>
          <p:cNvPr id="19" name="文本框 18"/>
          <p:cNvSpPr txBox="1"/>
          <p:nvPr/>
        </p:nvSpPr>
        <p:spPr>
          <a:xfrm>
            <a:off x="8664020" y="2916846"/>
            <a:ext cx="3527979" cy="830997"/>
          </a:xfrm>
          <a:prstGeom prst="rect">
            <a:avLst/>
          </a:prstGeom>
          <a:noFill/>
          <a:ln>
            <a:noFill/>
            <a:prstDash val="sysDot"/>
          </a:ln>
        </p:spPr>
        <p:txBody>
          <a:bodyPr wrap="square" rtlCol="0">
            <a:spAutoFit/>
          </a:bodyPr>
          <a:lstStyle/>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一、脚本设计</a:t>
            </a:r>
            <a:endParaRPr lang="en-US" altLang="zh-CN"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endParaRPr>
          </a:p>
          <a:p>
            <a:pPr>
              <a:lnSpc>
                <a:spcPct val="150000"/>
              </a:lnSpc>
            </a:pPr>
            <a:r>
              <a:rPr lang="zh-CN" altLang="en-US" sz="1600" dirty="0" smtClean="0">
                <a:solidFill>
                  <a:schemeClr val="bg1">
                    <a:lumMod val="50000"/>
                  </a:schemeClr>
                </a:solidFill>
                <a:latin typeface="思源黑体旧字形 Regular" panose="020B0500000000000000" pitchFamily="34" charset="-122"/>
                <a:ea typeface="思源黑体旧字形 Regular" panose="020B0500000000000000" pitchFamily="34" charset="-122"/>
              </a:rPr>
              <a:t>二、艺术设计</a:t>
            </a:r>
            <a:endParaRPr lang="zh-CN" altLang="en-US" sz="1600" dirty="0">
              <a:solidFill>
                <a:schemeClr val="bg1">
                  <a:lumMod val="50000"/>
                </a:schemeClr>
              </a:solidFill>
              <a:latin typeface="思源黑体旧字形 Regular" panose="020B0500000000000000" pitchFamily="34" charset="-122"/>
              <a:ea typeface="思源黑体旧字形 Regular" panose="020B0500000000000000" pitchFamily="34" charset="-122"/>
            </a:endParaRPr>
          </a:p>
        </p:txBody>
      </p:sp>
      <p:pic>
        <p:nvPicPr>
          <p:cNvPr id="23" name="图片 2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0"/>
            <a:ext cx="12192000" cy="6889115"/>
            <a:chOff x="0" y="0"/>
            <a:chExt cx="19200" cy="10849"/>
          </a:xfrm>
        </p:grpSpPr>
        <p:sp>
          <p:nvSpPr>
            <p:cNvPr id="8" name="矩形 7"/>
            <p:cNvSpPr/>
            <p:nvPr/>
          </p:nvSpPr>
          <p:spPr>
            <a:xfrm>
              <a:off x="0" y="0"/>
              <a:ext cx="19200" cy="10849"/>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63" y="843"/>
              <a:ext cx="10127" cy="8949"/>
              <a:chOff x="163" y="843"/>
              <a:chExt cx="10127" cy="8949"/>
            </a:xfrm>
          </p:grpSpPr>
          <p:sp>
            <p:nvSpPr>
              <p:cNvPr id="3" name="文本框 2"/>
              <p:cNvSpPr txBox="1"/>
              <p:nvPr/>
            </p:nvSpPr>
            <p:spPr>
              <a:xfrm>
                <a:off x="163" y="843"/>
                <a:ext cx="10127" cy="1855"/>
              </a:xfrm>
              <a:prstGeom prst="rect">
                <a:avLst/>
              </a:prstGeom>
              <a:noFill/>
            </p:spPr>
            <p:txBody>
              <a:bodyPr wrap="square" rtlCol="0">
                <a:spAutoFit/>
              </a:bodyPr>
              <a:lstStyle/>
              <a:p>
                <a:pPr>
                  <a:lnSpc>
                    <a:spcPct val="150000"/>
                  </a:lnSpc>
                </a:pPr>
                <a:r>
                  <a:rPr lang="en-US" altLang="zh-CN" sz="5400" dirty="0">
                    <a:solidFill>
                      <a:srgbClr val="4D45BB"/>
                    </a:solidFill>
                    <a:latin typeface="思源黑体 CN Regular" panose="020B0500000000000000" pitchFamily="34" charset="-122"/>
                    <a:ea typeface="思源黑体 CN Regular" panose="020B0500000000000000" pitchFamily="34" charset="-122"/>
                  </a:rPr>
                  <a:t> </a:t>
                </a:r>
                <a:r>
                  <a:rPr lang="en-US" altLang="zh-CN" sz="2800" dirty="0">
                    <a:solidFill>
                      <a:srgbClr val="4D45BB"/>
                    </a:solidFill>
                    <a:latin typeface="思源黑体旧字形 Light" panose="020B0300000000000000" pitchFamily="34" charset="-128"/>
                    <a:ea typeface="思源黑体旧字形 Light" panose="020B0300000000000000" pitchFamily="34" charset="-128"/>
                  </a:rPr>
                  <a:t>1.</a:t>
                </a:r>
                <a:r>
                  <a:rPr lang="zh-CN" altLang="en-US" sz="2800" dirty="0">
                    <a:solidFill>
                      <a:srgbClr val="4D45BB"/>
                    </a:solidFill>
                    <a:latin typeface="思源黑体旧字形 Light" panose="020B0300000000000000" pitchFamily="34" charset="-128"/>
                    <a:ea typeface="思源黑体旧字形 Light" panose="020B0300000000000000" pitchFamily="34" charset="-128"/>
                  </a:rPr>
                  <a:t>MazE</a:t>
                </a:r>
                <a:r>
                  <a:rPr lang="en-US" altLang="zh-CN" sz="2800" dirty="0" smtClean="0">
                    <a:solidFill>
                      <a:srgbClr val="4D45BB"/>
                    </a:solidFill>
                    <a:latin typeface="思源黑体旧字形 Light" panose="020B0300000000000000" pitchFamily="34" charset="-128"/>
                    <a:ea typeface="思源黑体旧字形 Light" panose="020B0300000000000000" pitchFamily="34" charset="-128"/>
                  </a:rPr>
                  <a:t>-</a:t>
                </a:r>
                <a:r>
                  <a:rPr lang="en-US" altLang="zh-CN" sz="2800" dirty="0" err="1" smtClean="0">
                    <a:solidFill>
                      <a:srgbClr val="4D45BB"/>
                    </a:solidFill>
                    <a:latin typeface="思源黑体旧字形 Light" panose="020B0300000000000000" pitchFamily="34" charset="-128"/>
                    <a:ea typeface="思源黑体旧字形 Light" panose="020B0300000000000000" pitchFamily="34" charset="-128"/>
                  </a:rPr>
                  <a:t>Maz</a:t>
                </a:r>
                <a:r>
                  <a:rPr lang="zh-CN" altLang="en-US" sz="2800" dirty="0" smtClean="0">
                    <a:solidFill>
                      <a:srgbClr val="4D45BB"/>
                    </a:solidFill>
                    <a:latin typeface="思源黑体旧字形 Light" panose="020B0300000000000000" pitchFamily="34" charset="-128"/>
                    <a:ea typeface="思源黑体旧字形 Light" panose="020B0300000000000000" pitchFamily="34" charset="-128"/>
                  </a:rPr>
                  <a:t>F</a:t>
                </a:r>
                <a:r>
                  <a:rPr lang="zh-CN" altLang="en-US" sz="2800" dirty="0">
                    <a:solidFill>
                      <a:srgbClr val="4D45BB"/>
                    </a:solidFill>
                    <a:latin typeface="思源黑体旧字形 Light" panose="020B0300000000000000" pitchFamily="34" charset="-128"/>
                    <a:ea typeface="思源黑体旧字形 Light" panose="020B0300000000000000" pitchFamily="34" charset="-128"/>
                  </a:rPr>
                  <a:t>毒素-抗毒素系统</a:t>
                </a:r>
              </a:p>
            </p:txBody>
          </p:sp>
          <p:sp>
            <p:nvSpPr>
              <p:cNvPr id="6" name="文本框 5"/>
              <p:cNvSpPr txBox="1"/>
              <p:nvPr/>
            </p:nvSpPr>
            <p:spPr>
              <a:xfrm>
                <a:off x="645" y="3080"/>
                <a:ext cx="9563" cy="6712"/>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solidFill>
                    <a:latin typeface="思源黑体 CN Light" panose="020B0300000000000000" pitchFamily="34" charset="-122"/>
                    <a:ea typeface="思源黑体 CN Light" panose="020B0300000000000000" pitchFamily="34" charset="-122"/>
                  </a:rPr>
                  <a:t>  </a:t>
                </a:r>
                <a:r>
                  <a:rPr lang="en-US" altLang="zh-CN" dirty="0" smtClean="0">
                    <a:latin typeface="思源黑体 CN Light" pitchFamily="34" charset="-122"/>
                    <a:ea typeface="思源黑体 CN Light" pitchFamily="34" charset="-122"/>
                  </a:rPr>
                  <a:t>我们参考了往年的</a:t>
                </a:r>
                <a:r>
                  <a:rPr lang="en-US" altLang="zh-CN" dirty="0">
                    <a:latin typeface="思源黑体 CN Light" pitchFamily="34" charset="-122"/>
                    <a:ea typeface="思源黑体 CN Light" pitchFamily="34" charset="-122"/>
                  </a:rPr>
                  <a:t>iGEM课题，选择了MazEF毒素-抗毒素系统（BBa_K2292006），该系统由编码稳定毒素的基因MazF和编码不稳定抗毒素的MazE组成。只要抗毒素与毒素的比率足够高，MazE就会拮抗MazF，并通过形成二聚体使其失活，然而，MazE是一种不稳定的分子，被细胞中的蛋白酶迅速降解；如果不能连续产生MazE蛋白，那么剩余的MazF将在ACA序列上以与核糖体无关的方式随机切割细胞的mRNA，最终导致细胞溶解。</a:t>
                </a:r>
              </a:p>
            </p:txBody>
          </p:sp>
        </p:grpSp>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16159" y="653"/>
              <a:ext cx="2345" cy="651"/>
            </a:xfrm>
            <a:prstGeom prst="rect">
              <a:avLst/>
            </a:prstGeom>
          </p:spPr>
        </p:pic>
      </p:grpSp>
      <p:pic>
        <p:nvPicPr>
          <p:cNvPr id="7" name="图片 6" descr="/Users/ligenn/Desktop/dc0f54af4f6b18f8ef74f158f1a03daf.pngdc0f54af4f6b18f8ef74f158f1a03daf"/>
          <p:cNvPicPr>
            <a:picLocks noChangeAspect="1"/>
          </p:cNvPicPr>
          <p:nvPr>
            <p:custDataLst>
              <p:tags r:id="rId1"/>
            </p:custDataLst>
          </p:nvPr>
        </p:nvPicPr>
        <p:blipFill>
          <a:blip r:embed="rId7"/>
          <a:srcRect l="2306" r="2812"/>
          <a:stretch>
            <a:fillRect/>
          </a:stretch>
        </p:blipFill>
        <p:spPr>
          <a:xfrm>
            <a:off x="6632678" y="3829030"/>
            <a:ext cx="5509260" cy="2824480"/>
          </a:xfrm>
          <a:prstGeom prst="rect">
            <a:avLst/>
          </a:prstGeom>
        </p:spPr>
      </p:pic>
      <p:pic>
        <p:nvPicPr>
          <p:cNvPr id="13" name="图片 12" descr="iShot_2024-01-28_21.16.48"/>
          <p:cNvPicPr>
            <a:picLocks noChangeAspect="1"/>
          </p:cNvPicPr>
          <p:nvPr/>
        </p:nvPicPr>
        <p:blipFill>
          <a:blip r:embed="rId8"/>
          <a:stretch>
            <a:fillRect/>
          </a:stretch>
        </p:blipFill>
        <p:spPr>
          <a:xfrm>
            <a:off x="7632352" y="701040"/>
            <a:ext cx="3966845" cy="2974975"/>
          </a:xfrm>
          <a:prstGeom prst="rect">
            <a:avLst/>
          </a:prstGeom>
        </p:spPr>
      </p:pic>
      <p:sp>
        <p:nvSpPr>
          <p:cNvPr id="10" name="文本框 9"/>
          <p:cNvSpPr txBox="1"/>
          <p:nvPr>
            <p:custDataLst>
              <p:tags r:id="rId2"/>
            </p:custDataLst>
          </p:nvPr>
        </p:nvSpPr>
        <p:spPr>
          <a:xfrm>
            <a:off x="479302" y="338475"/>
            <a:ext cx="7499350" cy="523220"/>
          </a:xfrm>
          <a:prstGeom prst="rect">
            <a:avLst/>
          </a:prstGeom>
          <a:noFill/>
        </p:spPr>
        <p:txBody>
          <a:bodyPr wrap="square" rtlCol="0">
            <a:spAutoFit/>
          </a:bodyPr>
          <a:lstStyle/>
          <a:p>
            <a:r>
              <a:rPr lang="en-US" altLang="zh-CN" sz="2800" b="1" dirty="0" smtClean="0">
                <a:solidFill>
                  <a:srgbClr val="4D45BB"/>
                </a:solidFill>
                <a:latin typeface="思源黑体 CN Regular" pitchFamily="34" charset="-122"/>
                <a:ea typeface="思源黑体 CN Regular" pitchFamily="34" charset="-122"/>
              </a:rPr>
              <a:t>4.</a:t>
            </a:r>
            <a:r>
              <a:rPr lang="zh-CN" altLang="en-US" sz="2800" b="1" dirty="0" smtClean="0">
                <a:solidFill>
                  <a:srgbClr val="4D45BB"/>
                </a:solidFill>
                <a:latin typeface="思源黑体 CN Regular" pitchFamily="34" charset="-122"/>
                <a:ea typeface="思源黑体 CN Regular" pitchFamily="34" charset="-122"/>
              </a:rPr>
              <a:t>自杀系统</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0"/>
            <a:ext cx="12192000" cy="7029450"/>
            <a:chOff x="0" y="0"/>
            <a:chExt cx="19200" cy="11070"/>
          </a:xfrm>
        </p:grpSpPr>
        <p:sp>
          <p:nvSpPr>
            <p:cNvPr id="8" name="矩形 7"/>
            <p:cNvSpPr/>
            <p:nvPr/>
          </p:nvSpPr>
          <p:spPr>
            <a:xfrm>
              <a:off x="0" y="0"/>
              <a:ext cx="19200" cy="10849"/>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923" y="1268"/>
              <a:ext cx="15766" cy="9802"/>
              <a:chOff x="923" y="1268"/>
              <a:chExt cx="15766" cy="9802"/>
            </a:xfrm>
          </p:grpSpPr>
          <p:sp>
            <p:nvSpPr>
              <p:cNvPr id="3" name="文本框 2"/>
              <p:cNvSpPr txBox="1"/>
              <p:nvPr/>
            </p:nvSpPr>
            <p:spPr>
              <a:xfrm>
                <a:off x="923" y="1268"/>
                <a:ext cx="8677" cy="1163"/>
              </a:xfrm>
              <a:prstGeom prst="rect">
                <a:avLst/>
              </a:prstGeom>
              <a:noFill/>
            </p:spPr>
            <p:txBody>
              <a:bodyPr wrap="square" rtlCol="0">
                <a:spAutoFit/>
              </a:bodyPr>
              <a:lstStyle/>
              <a:p>
                <a:pPr>
                  <a:lnSpc>
                    <a:spcPct val="150000"/>
                  </a:lnSpc>
                </a:pPr>
                <a:r>
                  <a:rPr lang="en-US" altLang="zh-CN" sz="2800" dirty="0" smtClean="0">
                    <a:solidFill>
                      <a:srgbClr val="4D45BB"/>
                    </a:solidFill>
                    <a:latin typeface="思源黑体旧字形 Light" panose="020B0300000000000000" pitchFamily="34" charset="-128"/>
                    <a:ea typeface="思源黑体旧字形 Light" panose="020B0300000000000000" pitchFamily="34" charset="-128"/>
                  </a:rPr>
                  <a:t>2.nir</a:t>
                </a:r>
                <a:r>
                  <a:rPr lang="zh-CN" altLang="en-US" sz="2800" dirty="0">
                    <a:solidFill>
                      <a:srgbClr val="4D45BB"/>
                    </a:solidFill>
                    <a:latin typeface="思源黑体旧字形 Light" panose="020B0300000000000000" pitchFamily="34" charset="-128"/>
                    <a:ea typeface="思源黑体旧字形 Light" panose="020B0300000000000000" pitchFamily="34" charset="-128"/>
                  </a:rPr>
                  <a:t>启动子</a:t>
                </a:r>
              </a:p>
            </p:txBody>
          </p:sp>
          <p:sp>
            <p:nvSpPr>
              <p:cNvPr id="6" name="文本框 5"/>
              <p:cNvSpPr txBox="1"/>
              <p:nvPr/>
            </p:nvSpPr>
            <p:spPr>
              <a:xfrm>
                <a:off x="1342" y="2431"/>
                <a:ext cx="15347" cy="8639"/>
              </a:xfrm>
              <a:prstGeom prst="rect">
                <a:avLst/>
              </a:prstGeom>
              <a:noFill/>
              <a:ln>
                <a:noFill/>
                <a:prstDash val="sysDot"/>
              </a:ln>
            </p:spPr>
            <p:txBody>
              <a:bodyPr wrap="square" rtlCol="0">
                <a:noAutofit/>
              </a:bodyPr>
              <a:lstStyle/>
              <a:p>
                <a:pPr>
                  <a:lnSpc>
                    <a:spcPct val="150000"/>
                  </a:lnSpc>
                </a:pPr>
                <a:r>
                  <a:rPr lang="en-US" altLang="zh-CN" sz="2000" dirty="0">
                    <a:solidFill>
                      <a:schemeClr val="tx1"/>
                    </a:solidFill>
                    <a:latin typeface="思源黑体 CN Light" panose="020B0300000000000000" pitchFamily="34" charset="-122"/>
                    <a:ea typeface="思源黑体 CN Light" panose="020B0300000000000000" pitchFamily="34" charset="-122"/>
                  </a:rPr>
                  <a:t>    </a:t>
                </a:r>
                <a:r>
                  <a:rPr lang="en-US" altLang="zh-CN" sz="2000" dirty="0" smtClean="0">
                    <a:solidFill>
                      <a:schemeClr val="tx1"/>
                    </a:solidFill>
                    <a:latin typeface="思源黑体 CN Light" panose="020B0300000000000000" pitchFamily="34" charset="-122"/>
                    <a:ea typeface="思源黑体 CN Light" panose="020B0300000000000000" pitchFamily="34" charset="-122"/>
                  </a:rPr>
                  <a:t>    </a:t>
                </a:r>
                <a:r>
                  <a:rPr lang="en-US" altLang="zh-CN" dirty="0" err="1" smtClean="0">
                    <a:latin typeface="思源黑体 CN Light" pitchFamily="34" charset="-122"/>
                    <a:ea typeface="思源黑体 CN Light" pitchFamily="34" charset="-122"/>
                    <a:sym typeface="+mn-ea"/>
                  </a:rPr>
                  <a:t>我们通过查找文献选择了</a:t>
                </a:r>
                <a:r>
                  <a:rPr lang="en-US" altLang="zh-CN" dirty="0" err="1">
                    <a:latin typeface="思源黑体 CN Light" pitchFamily="34" charset="-122"/>
                    <a:ea typeface="思源黑体 CN Light" pitchFamily="34" charset="-122"/>
                    <a:sym typeface="+mn-ea"/>
                  </a:rPr>
                  <a:t>nirB启动子，</a:t>
                </a:r>
                <a:r>
                  <a:rPr lang="en-US" altLang="zh-CN" dirty="0" err="1" smtClean="0">
                    <a:latin typeface="思源黑体 CN Light" pitchFamily="34" charset="-122"/>
                    <a:ea typeface="思源黑体 CN Light" pitchFamily="34" charset="-122"/>
                    <a:sym typeface="+mn-ea"/>
                  </a:rPr>
                  <a:t>在没有氧气存在的情况下的表达活性比有氧气时高</a:t>
                </a:r>
                <a:r>
                  <a:rPr lang="en-US" altLang="zh-CN" dirty="0" err="1">
                    <a:latin typeface="思源黑体 CN Light" pitchFamily="34" charset="-122"/>
                    <a:ea typeface="思源黑体 CN Light" pitchFamily="34" charset="-122"/>
                    <a:sym typeface="+mn-ea"/>
                  </a:rPr>
                  <a:t>，氧气用于调节下游MazE</a:t>
                </a:r>
                <a:r>
                  <a:rPr lang="en-US" altLang="zh-CN" dirty="0">
                    <a:latin typeface="思源黑体 CN Light" pitchFamily="34" charset="-122"/>
                    <a:ea typeface="思源黑体 CN Light" pitchFamily="34" charset="-122"/>
                    <a:sym typeface="+mn-ea"/>
                  </a:rPr>
                  <a:t>/F模块的表达。当第一步脱色过程完成后</a:t>
                </a:r>
                <a:r>
                  <a:rPr lang="en-US" altLang="zh-CN" dirty="0" smtClean="0">
                    <a:latin typeface="思源黑体 CN Light" pitchFamily="34" charset="-122"/>
                    <a:ea typeface="思源黑体 CN Light" pitchFamily="34" charset="-122"/>
                    <a:sym typeface="+mn-ea"/>
                  </a:rPr>
                  <a:t>，环境将由无氧变为有氧</a:t>
                </a:r>
                <a:r>
                  <a:rPr lang="en-US" altLang="zh-CN" dirty="0">
                    <a:latin typeface="思源黑体 CN Light" pitchFamily="34" charset="-122"/>
                    <a:ea typeface="思源黑体 CN Light" pitchFamily="34" charset="-122"/>
                    <a:sym typeface="+mn-ea"/>
                  </a:rPr>
                  <a:t>，PnirB的活性将下降，MazE无法持续表达。由于其不稳定性</a:t>
                </a:r>
                <a:r>
                  <a:rPr lang="en-US" altLang="zh-CN" dirty="0" smtClean="0">
                    <a:latin typeface="思源黑体 CN Light" pitchFamily="34" charset="-122"/>
                    <a:ea typeface="思源黑体 CN Light" pitchFamily="34" charset="-122"/>
                    <a:sym typeface="+mn-ea"/>
                  </a:rPr>
                  <a:t>，其细胞内浓度的下降速度将快于</a:t>
                </a:r>
                <a:r>
                  <a:rPr lang="en-US" altLang="zh-CN" dirty="0">
                    <a:latin typeface="思源黑体 CN Light" pitchFamily="34" charset="-122"/>
                    <a:ea typeface="思源黑体 CN Light" pitchFamily="34" charset="-122"/>
                    <a:sym typeface="+mn-ea"/>
                  </a:rPr>
                  <a:t>MazF，导致MazF发挥其毒性作用，并最终导致细胞死亡。</a:t>
                </a:r>
                <a:endParaRPr lang="en-US" altLang="zh-CN" dirty="0">
                  <a:latin typeface="思源黑体 CN Light" pitchFamily="34" charset="-122"/>
                  <a:ea typeface="思源黑体 CN Light" pitchFamily="34" charset="-122"/>
                </a:endParaRPr>
              </a:p>
              <a:p>
                <a:pPr>
                  <a:lnSpc>
                    <a:spcPct val="150000"/>
                  </a:lnSpc>
                </a:pPr>
                <a:r>
                  <a:rPr lang="en-US" altLang="zh-CN" dirty="0">
                    <a:latin typeface="思源黑体 CN Light" pitchFamily="34" charset="-122"/>
                    <a:ea typeface="思源黑体 CN Light" pitchFamily="34" charset="-122"/>
                    <a:sym typeface="+mn-ea"/>
                  </a:rPr>
                  <a:t>    </a:t>
                </a:r>
                <a:r>
                  <a:rPr lang="en-US" altLang="zh-CN" dirty="0" smtClean="0">
                    <a:latin typeface="思源黑体 CN Light" pitchFamily="34" charset="-122"/>
                    <a:ea typeface="思源黑体 CN Light" pitchFamily="34" charset="-122"/>
                    <a:sym typeface="+mn-ea"/>
                  </a:rPr>
                  <a:t>    原始</a:t>
                </a:r>
                <a:r>
                  <a:rPr lang="en-US" altLang="zh-CN" dirty="0">
                    <a:latin typeface="思源黑体 CN Light" pitchFamily="34" charset="-122"/>
                    <a:ea typeface="思源黑体 CN Light" pitchFamily="34" charset="-122"/>
                    <a:sym typeface="+mn-ea"/>
                  </a:rPr>
                  <a:t>nirB启动子是大肠杆菌nadh依赖的亚硝酸盐还原酶操纵子的第一个基因的启动子，该启动子在厌氧条件下被诱导，并且可由亚硝酸盐和硝酸盐上调。该启动子上有两个关键的厌氧条件诱导区域，第一个是一个六聚体区域TAAGGT，在-10位置，</a:t>
                </a:r>
                <a:r>
                  <a:rPr lang="en-US" altLang="zh-CN" dirty="0" smtClean="0">
                    <a:latin typeface="思源黑体 CN Light" pitchFamily="34" charset="-122"/>
                    <a:ea typeface="思源黑体 CN Light" pitchFamily="34" charset="-122"/>
                    <a:sym typeface="+mn-ea"/>
                  </a:rPr>
                  <a:t>它是厌氧化所必须的</a:t>
                </a:r>
                <a:r>
                  <a:rPr lang="en-US" altLang="zh-CN" dirty="0">
                    <a:latin typeface="思源黑体 CN Light" pitchFamily="34" charset="-122"/>
                    <a:ea typeface="思源黑体 CN Light" pitchFamily="34" charset="-122"/>
                    <a:sym typeface="+mn-ea"/>
                  </a:rPr>
                  <a:t>，该区域旋转可能导致启动子活性的丧失；</a:t>
                </a:r>
                <a:r>
                  <a:rPr lang="en-US" altLang="zh-CN" dirty="0" smtClean="0">
                    <a:latin typeface="思源黑体 CN Light" pitchFamily="34" charset="-122"/>
                    <a:ea typeface="思源黑体 CN Light" pitchFamily="34" charset="-122"/>
                    <a:sym typeface="+mn-ea"/>
                  </a:rPr>
                  <a:t>第二个区域是富马酸和硝酸盐还原酶调节</a:t>
                </a:r>
                <a:r>
                  <a:rPr lang="en-US" altLang="zh-CN" dirty="0">
                    <a:latin typeface="思源黑体 CN Light" pitchFamily="34" charset="-122"/>
                    <a:ea typeface="思源黑体 CN Light" pitchFamily="34" charset="-122"/>
                    <a:sym typeface="+mn-ea"/>
                  </a:rPr>
                  <a:t>（FNR）蛋白结合位点，</a:t>
                </a:r>
                <a:r>
                  <a:rPr lang="en-US" altLang="zh-CN" dirty="0" smtClean="0">
                    <a:latin typeface="思源黑体 CN Light" pitchFamily="34" charset="-122"/>
                    <a:ea typeface="思源黑体 CN Light" pitchFamily="34" charset="-122"/>
                    <a:sym typeface="+mn-ea"/>
                  </a:rPr>
                  <a:t>该区域的突变导致启动子诱导的减少</a:t>
                </a:r>
                <a:r>
                  <a:rPr lang="en-US" altLang="zh-CN" dirty="0">
                    <a:latin typeface="思源黑体 CN Light" pitchFamily="34" charset="-122"/>
                    <a:ea typeface="思源黑体 CN Light" pitchFamily="34" charset="-122"/>
                    <a:sym typeface="+mn-ea"/>
                  </a:rPr>
                  <a:t>；人工合成的nirB</a:t>
                </a:r>
                <a:r>
                  <a:rPr lang="en-US" altLang="zh-CN" dirty="0" smtClean="0">
                    <a:latin typeface="思源黑体 CN Light" pitchFamily="34" charset="-122"/>
                    <a:ea typeface="思源黑体 CN Light" pitchFamily="34" charset="-122"/>
                    <a:sym typeface="+mn-ea"/>
                  </a:rPr>
                  <a:t>启动子只在无氧或低氧条件下被诱导</a:t>
                </a:r>
                <a:r>
                  <a:rPr lang="en-US" altLang="zh-CN" dirty="0">
                    <a:latin typeface="思源黑体 CN Light" pitchFamily="34" charset="-122"/>
                    <a:ea typeface="思源黑体 CN Light" pitchFamily="34" charset="-122"/>
                    <a:sym typeface="+mn-ea"/>
                  </a:rPr>
                  <a:t>，不对化学诱导物产生反应</a:t>
                </a:r>
                <a:r>
                  <a:rPr lang="zh-CN" altLang="en-US" dirty="0">
                    <a:latin typeface="思源黑体 CN Light" pitchFamily="34" charset="-122"/>
                    <a:ea typeface="思源黑体 CN Light" pitchFamily="34" charset="-122"/>
                    <a:sym typeface="+mn-ea"/>
                  </a:rPr>
                  <a:t>。但是</a:t>
                </a:r>
                <a:r>
                  <a:rPr lang="zh-CN" altLang="en-US" dirty="0" smtClean="0">
                    <a:latin typeface="思源黑体 CN Light" pitchFamily="34" charset="-122"/>
                    <a:ea typeface="思源黑体 CN Light" pitchFamily="34" charset="-122"/>
                    <a:sym typeface="+mn-ea"/>
                  </a:rPr>
                  <a:t>该启动子</a:t>
                </a:r>
                <a:r>
                  <a:rPr lang="zh-CN" altLang="en-US" dirty="0">
                    <a:latin typeface="思源黑体 CN Light" pitchFamily="34" charset="-122"/>
                    <a:ea typeface="思源黑体 CN Light" pitchFamily="34" charset="-122"/>
                    <a:sym typeface="+mn-ea"/>
                  </a:rPr>
                  <a:t>是否适配于希瓦氏菌还需要进一步的实验验证。</a:t>
                </a:r>
                <a:endParaRPr lang="en-US" altLang="zh-CN" dirty="0">
                  <a:latin typeface="思源黑体 CN Light" pitchFamily="34" charset="-122"/>
                  <a:ea typeface="思源黑体 CN Light" pitchFamily="34" charset="-122"/>
                </a:endParaRPr>
              </a:p>
            </p:txBody>
          </p:sp>
        </p:grpSp>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16159" y="653"/>
              <a:ext cx="2345" cy="651"/>
            </a:xfrm>
            <a:prstGeom prst="rect">
              <a:avLst/>
            </a:prstGeom>
          </p:spPr>
        </p:pic>
      </p:grpSp>
      <p:sp>
        <p:nvSpPr>
          <p:cNvPr id="10" name="文本框 9"/>
          <p:cNvSpPr txBox="1"/>
          <p:nvPr>
            <p:custDataLst>
              <p:tags r:id="rId1"/>
            </p:custDataLst>
          </p:nvPr>
        </p:nvSpPr>
        <p:spPr>
          <a:xfrm>
            <a:off x="561852" y="231140"/>
            <a:ext cx="7499350" cy="523220"/>
          </a:xfrm>
          <a:prstGeom prst="rect">
            <a:avLst/>
          </a:prstGeom>
          <a:noFill/>
        </p:spPr>
        <p:txBody>
          <a:bodyPr wrap="square" rtlCol="0">
            <a:spAutoFit/>
          </a:bodyPr>
          <a:lstStyle/>
          <a:p>
            <a:r>
              <a:rPr lang="en-US" altLang="zh-CN" sz="2800" b="1" dirty="0" smtClean="0">
                <a:solidFill>
                  <a:srgbClr val="4D45BB"/>
                </a:solidFill>
                <a:latin typeface="思源黑体 CN Regular" pitchFamily="34" charset="-122"/>
                <a:ea typeface="思源黑体 CN Regular" pitchFamily="34" charset="-122"/>
              </a:rPr>
              <a:t>4.</a:t>
            </a:r>
            <a:r>
              <a:rPr lang="zh-CN" altLang="en-US" sz="2800" b="1" dirty="0" smtClean="0">
                <a:solidFill>
                  <a:srgbClr val="4D45BB"/>
                </a:solidFill>
                <a:latin typeface="思源黑体 CN Regular" pitchFamily="34" charset="-122"/>
                <a:ea typeface="思源黑体 CN Regular" pitchFamily="34" charset="-122"/>
              </a:rPr>
              <a:t>自杀系统</a:t>
            </a:r>
            <a:endParaRPr lang="zh-CN" altLang="en-US" sz="2800" b="1" dirty="0">
              <a:solidFill>
                <a:srgbClr val="4D45BB"/>
              </a:solidFill>
              <a:latin typeface="思源黑体 CN Regular" pitchFamily="34" charset="-122"/>
              <a:ea typeface="思源黑体 CN Regular"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4489435" y="2589987"/>
            <a:ext cx="5040630" cy="922020"/>
          </a:xfrm>
          <a:prstGeom prst="rect">
            <a:avLst/>
          </a:prstGeom>
          <a:noFill/>
        </p:spPr>
        <p:txBody>
          <a:bodyPr wrap="square" rtlCol="0">
            <a:spAutoFit/>
          </a:bodyPr>
          <a:lstStyle/>
          <a:p>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解决思路</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4" name="文本框 3"/>
          <p:cNvSpPr txBox="1"/>
          <p:nvPr/>
        </p:nvSpPr>
        <p:spPr>
          <a:xfrm>
            <a:off x="8242485" y="5622918"/>
            <a:ext cx="2106930" cy="414020"/>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507831"/>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a:t>
            </a:r>
            <a:r>
              <a:rPr lang="en-US" altLang="zh-CN" dirty="0" smtClean="0">
                <a:solidFill>
                  <a:srgbClr val="4D45BB"/>
                </a:solidFill>
                <a:latin typeface="Roboto" panose="02000000000000000000" pitchFamily="2" charset="0"/>
                <a:ea typeface="Segoe UI Emoji" panose="020B0502040204020203" pitchFamily="34" charset="0"/>
              </a:rPr>
              <a:t>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13" name="图片 1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1629543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65" y="1257300"/>
            <a:ext cx="7993380" cy="432943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noAutofit/>
          </a:bodyPr>
          <a:lstStyle/>
          <a:p>
            <a:endParaRPr lang="zh-CN" altLang="en-US" dirty="0"/>
          </a:p>
        </p:txBody>
      </p:sp>
      <p:sp>
        <p:nvSpPr>
          <p:cNvPr id="3" name="文本框 2"/>
          <p:cNvSpPr txBox="1"/>
          <p:nvPr/>
        </p:nvSpPr>
        <p:spPr>
          <a:xfrm>
            <a:off x="2243766" y="1431829"/>
            <a:ext cx="7395224" cy="953135"/>
          </a:xfrm>
          <a:prstGeom prst="rect">
            <a:avLst/>
          </a:prstGeom>
          <a:noFill/>
        </p:spPr>
        <p:txBody>
          <a:bodyPr wrap="square" rtlCol="0">
            <a:spAutoFit/>
          </a:bodyPr>
          <a:lstStyle/>
          <a:p>
            <a:r>
              <a:rPr lang="zh-CN" altLang="en-US" sz="2800" dirty="0">
                <a:solidFill>
                  <a:srgbClr val="4D45BB"/>
                </a:solidFill>
                <a:latin typeface="思源黑体 CN Regular" panose="020B0500000000000000" pitchFamily="34" charset="-122"/>
                <a:ea typeface="思源黑体 CN Regular" panose="020B0500000000000000" pitchFamily="34" charset="-122"/>
                <a:sym typeface="+mn-ea"/>
              </a:rPr>
              <a:t>第一步</a:t>
            </a:r>
            <a:r>
              <a:rPr lang="en-US" altLang="zh-CN" sz="2800" dirty="0">
                <a:solidFill>
                  <a:srgbClr val="4D45BB"/>
                </a:solidFill>
                <a:latin typeface="思源黑体 CN Regular" panose="020B0500000000000000" pitchFamily="34" charset="-122"/>
                <a:ea typeface="思源黑体 CN Regular" panose="020B0500000000000000" pitchFamily="34" charset="-122"/>
                <a:sym typeface="+mn-ea"/>
              </a:rPr>
              <a:t>            </a:t>
            </a:r>
            <a:r>
              <a:rPr lang="en-US" altLang="zh-CN" sz="2800" dirty="0" smtClean="0">
                <a:solidFill>
                  <a:srgbClr val="4D45BB"/>
                </a:solidFill>
                <a:latin typeface="思源黑体 CN Regular" panose="020B0500000000000000" pitchFamily="34" charset="-122"/>
                <a:ea typeface="思源黑体 CN Regular" panose="020B0500000000000000" pitchFamily="34" charset="-122"/>
                <a:sym typeface="+mn-ea"/>
              </a:rPr>
              <a:t> </a:t>
            </a:r>
            <a:r>
              <a:rPr lang="zh-CN" altLang="en-US" sz="2800" dirty="0" smtClean="0">
                <a:solidFill>
                  <a:srgbClr val="4D45BB"/>
                </a:solidFill>
                <a:latin typeface="思源黑体 CN Regular" panose="020B0500000000000000" pitchFamily="34" charset="-122"/>
                <a:ea typeface="思源黑体 CN Regular" panose="020B0500000000000000" pitchFamily="34" charset="-122"/>
                <a:sym typeface="+mn-ea"/>
              </a:rPr>
              <a:t>第二</a:t>
            </a:r>
            <a:r>
              <a:rPr lang="zh-CN" altLang="en-US" sz="2800" dirty="0">
                <a:solidFill>
                  <a:srgbClr val="4D45BB"/>
                </a:solidFill>
                <a:latin typeface="思源黑体 CN Regular" panose="020B0500000000000000" pitchFamily="34" charset="-122"/>
                <a:ea typeface="思源黑体 CN Regular" panose="020B0500000000000000" pitchFamily="34" charset="-122"/>
                <a:sym typeface="+mn-ea"/>
              </a:rPr>
              <a:t>步</a:t>
            </a:r>
            <a:endParaRPr lang="zh-CN" altLang="en-US" sz="2800" dirty="0">
              <a:solidFill>
                <a:srgbClr val="4D45BB"/>
              </a:solidFill>
              <a:latin typeface="思源黑体 CN Regular" panose="020B0500000000000000" pitchFamily="34" charset="-122"/>
              <a:ea typeface="思源黑体 CN Regular" panose="020B0500000000000000" pitchFamily="34" charset="-122"/>
            </a:endParaRPr>
          </a:p>
          <a:p>
            <a:endParaRPr lang="zh-CN" altLang="en-US" sz="2800" dirty="0">
              <a:solidFill>
                <a:srgbClr val="4D45BB"/>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4" cstate="print">
            <a:extLst/>
          </a:blip>
          <a:stretch>
            <a:fillRect/>
          </a:stretch>
        </p:blipFill>
        <p:spPr>
          <a:xfrm>
            <a:off x="10475842" y="374474"/>
            <a:ext cx="1488965" cy="413601"/>
          </a:xfrm>
          <a:prstGeom prst="rect">
            <a:avLst/>
          </a:prstGeom>
        </p:spPr>
      </p:pic>
      <p:pic>
        <p:nvPicPr>
          <p:cNvPr id="101" name="图片 100"/>
          <p:cNvPicPr/>
          <p:nvPr>
            <p:custDataLst>
              <p:tags r:id="rId1"/>
            </p:custDataLst>
          </p:nvPr>
        </p:nvPicPr>
        <p:blipFill>
          <a:blip r:embed="rId5"/>
          <a:stretch>
            <a:fillRect/>
          </a:stretch>
        </p:blipFill>
        <p:spPr>
          <a:xfrm>
            <a:off x="0" y="5207635"/>
            <a:ext cx="2781935" cy="1681480"/>
          </a:xfrm>
          <a:prstGeom prst="rect">
            <a:avLst/>
          </a:prstGeom>
          <a:noFill/>
          <a:ln w="9525">
            <a:noFill/>
          </a:ln>
        </p:spPr>
      </p:pic>
      <p:sp>
        <p:nvSpPr>
          <p:cNvPr id="4" name="文本框 3"/>
          <p:cNvSpPr txBox="1"/>
          <p:nvPr/>
        </p:nvSpPr>
        <p:spPr>
          <a:xfrm>
            <a:off x="2249805" y="2028825"/>
            <a:ext cx="3213100" cy="1032510"/>
          </a:xfrm>
          <a:prstGeom prst="rect">
            <a:avLst/>
          </a:prstGeom>
        </p:spPr>
        <p:txBody>
          <a:bodyPr>
            <a:noAutofit/>
            <a:extLst>
              <a:ext uri="{4A0BC546-FE56-4ADE-93B0-CB8AF2F6F144}">
                <wpsdc:textFrameExt xmlns="" xmlns:wpsdc="http://www.wps.cn/officeDocument/2022/drawingmlCustomData" type="text"/>
              </a:ext>
            </a:extLst>
          </a:bodyPr>
          <a:lstStyle/>
          <a:p>
            <a:pPr algn="l"/>
            <a:r>
              <a:rPr lang="zh-CN" altLang="en-US" dirty="0">
                <a:sym typeface="+mn-ea"/>
              </a:rPr>
              <a:t>在厌氧环境下使用Shewanella菌将偶氮染料处理为芳香胺</a:t>
            </a:r>
            <a:endParaRPr lang="zh-CN" altLang="en-US" dirty="0"/>
          </a:p>
          <a:p>
            <a:pPr algn="l"/>
            <a:endParaRPr lang="zh-CN" altLang="en-US" sz="1800" dirty="0">
              <a:latin typeface="Arial" panose="020B0604020202020204" pitchFamily="34" charset="0"/>
              <a:ea typeface="微软雅黑" panose="020B0503020204020204" pitchFamily="34" charset="-122"/>
            </a:endParaRPr>
          </a:p>
        </p:txBody>
      </p:sp>
      <p:sp>
        <p:nvSpPr>
          <p:cNvPr id="5" name="文本框 4"/>
          <p:cNvSpPr txBox="1"/>
          <p:nvPr/>
        </p:nvSpPr>
        <p:spPr>
          <a:xfrm>
            <a:off x="6058535" y="2028825"/>
            <a:ext cx="3840480" cy="922020"/>
          </a:xfrm>
          <a:prstGeom prst="rect">
            <a:avLst/>
          </a:prstGeom>
          <a:noFill/>
        </p:spPr>
        <p:txBody>
          <a:bodyPr wrap="square" rtlCol="0">
            <a:spAutoFit/>
          </a:bodyPr>
          <a:lstStyle/>
          <a:p>
            <a:r>
              <a:rPr lang="zh-CN" altLang="en-US" dirty="0">
                <a:sym typeface="+mn-ea"/>
              </a:rPr>
              <a:t>好氧环境下使用假单胞菌将芳香胺进一步降解为绿色无害的简单小分子化合物。</a:t>
            </a:r>
            <a:endParaRPr lang="zh-CN" altLang="en-US"/>
          </a:p>
        </p:txBody>
      </p:sp>
      <p:sp>
        <p:nvSpPr>
          <p:cNvPr id="6" name="文本框 5"/>
          <p:cNvSpPr txBox="1"/>
          <p:nvPr/>
        </p:nvSpPr>
        <p:spPr>
          <a:xfrm>
            <a:off x="2249805" y="2950845"/>
            <a:ext cx="3396615" cy="2738120"/>
          </a:xfrm>
          <a:prstGeom prst="rect">
            <a:avLst/>
          </a:prstGeom>
          <a:noFill/>
        </p:spPr>
        <p:txBody>
          <a:bodyPr wrap="square" rtlCol="0">
            <a:spAutoFit/>
          </a:bodyPr>
          <a:lstStyle/>
          <a:p>
            <a:r>
              <a:rPr lang="zh-CN" altLang="en-US" sz="2800" dirty="0">
                <a:solidFill>
                  <a:srgbClr val="4D45BB"/>
                </a:solidFill>
                <a:latin typeface="思源黑体 CN Regular" panose="020B0500000000000000" pitchFamily="34" charset="-122"/>
                <a:ea typeface="思源黑体 CN Regular" panose="020B0500000000000000" pitchFamily="34" charset="-122"/>
                <a:sym typeface="+mn-ea"/>
              </a:rPr>
              <a:t>生物安全</a:t>
            </a:r>
          </a:p>
          <a:p>
            <a:r>
              <a:rPr lang="zh-CN" altLang="en-US" dirty="0">
                <a:sym typeface="+mn-ea"/>
              </a:rPr>
              <a:t>在第一步中我们在Shewanella菌中引入通过氧气控制的自杀开关，防止基因水平转移、泄漏和微生物过度增殖；</a:t>
            </a:r>
          </a:p>
          <a:p>
            <a:r>
              <a:rPr lang="zh-CN" altLang="en-US" dirty="0">
                <a:sym typeface="+mn-ea"/>
              </a:rPr>
              <a:t>在第二步中我们未对菌株进行改造，因此使用固定化方式，不再设计自杀开关。</a:t>
            </a:r>
            <a:endParaRPr lang="zh-CN" altLang="en-US" dirty="0"/>
          </a:p>
          <a:p>
            <a:r>
              <a:rPr lang="zh-CN" altLang="en-US" dirty="0">
                <a:sym typeface="+mn-ea"/>
              </a:rPr>
              <a:t>   </a:t>
            </a:r>
            <a:endParaRPr lang="zh-CN" altLang="en-US" dirty="0"/>
          </a:p>
        </p:txBody>
      </p:sp>
      <p:pic>
        <p:nvPicPr>
          <p:cNvPr id="14" name="图片 13"/>
          <p:cNvPicPr/>
          <p:nvPr>
            <p:custDataLst>
              <p:tags r:id="rId2"/>
            </p:custDataLst>
          </p:nvPr>
        </p:nvPicPr>
        <p:blipFill>
          <a:blip r:embed="rId6"/>
          <a:stretch>
            <a:fillRect/>
          </a:stretch>
        </p:blipFill>
        <p:spPr>
          <a:xfrm>
            <a:off x="9324022" y="5243101"/>
            <a:ext cx="2985135" cy="1776730"/>
          </a:xfrm>
          <a:prstGeom prst="rect">
            <a:avLst/>
          </a:prstGeom>
          <a:noFill/>
          <a:ln w="9525">
            <a:noFill/>
          </a:ln>
        </p:spPr>
      </p:pic>
      <p:sp>
        <p:nvSpPr>
          <p:cNvPr id="7" name="文本框 6"/>
          <p:cNvSpPr txBox="1"/>
          <p:nvPr/>
        </p:nvSpPr>
        <p:spPr>
          <a:xfrm>
            <a:off x="6058535" y="3061335"/>
            <a:ext cx="3942715" cy="2738120"/>
          </a:xfrm>
          <a:prstGeom prst="rect">
            <a:avLst/>
          </a:prstGeom>
          <a:noFill/>
        </p:spPr>
        <p:txBody>
          <a:bodyPr wrap="square" rtlCol="0">
            <a:spAutoFit/>
          </a:bodyPr>
          <a:lstStyle/>
          <a:p>
            <a:pPr algn="l">
              <a:buClrTx/>
              <a:buSzTx/>
              <a:buFontTx/>
            </a:pPr>
            <a:r>
              <a:rPr lang="zh-CN" altLang="en-US" sz="2800" dirty="0">
                <a:solidFill>
                  <a:srgbClr val="4D45BB"/>
                </a:solidFill>
                <a:latin typeface="思源黑体 CN Regular" panose="020B0500000000000000" pitchFamily="34" charset="-122"/>
                <a:ea typeface="思源黑体 CN Regular" panose="020B0500000000000000" pitchFamily="34" charset="-122"/>
                <a:sym typeface="+mn-ea"/>
              </a:rPr>
              <a:t>Shewanella菌改造</a:t>
            </a:r>
          </a:p>
          <a:p>
            <a:r>
              <a:rPr lang="zh-CN" altLang="en-US" dirty="0">
                <a:sym typeface="+mn-ea"/>
              </a:rPr>
              <a:t>使用CRISPR技术对MtrD基因进行敲除，阻断CymA-Mtr途径，代偿性提高非CymA-Mtr途径，提高Shewanella菌的脱色效率；</a:t>
            </a:r>
          </a:p>
          <a:p>
            <a:r>
              <a:rPr lang="zh-CN" altLang="en-US" dirty="0">
                <a:sym typeface="+mn-ea"/>
              </a:rPr>
              <a:t>在可实现范围内通过引入高效外来基因，提高细胞内 NADH 水平和细胞的抗逆性。</a:t>
            </a:r>
            <a:endParaRPr lang="zh-CN" altLang="en-US" dirty="0"/>
          </a:p>
          <a:p>
            <a:endParaRPr lang="zh-CN" altLang="en-US" dirty="0"/>
          </a:p>
        </p:txBody>
      </p:sp>
    </p:spTree>
    <p:extLst>
      <p:ext uri="{BB962C8B-B14F-4D97-AF65-F5344CB8AC3E}">
        <p14:creationId xmlns:p14="http://schemas.microsoft.com/office/powerpoint/2010/main" val="329655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4489436" y="2794669"/>
            <a:ext cx="5040630" cy="922020"/>
          </a:xfrm>
          <a:prstGeom prst="rect">
            <a:avLst/>
          </a:prstGeom>
          <a:noFill/>
        </p:spPr>
        <p:txBody>
          <a:bodyPr wrap="square" rtlCol="0">
            <a:spAutoFit/>
          </a:bodyPr>
          <a:lstStyle/>
          <a:p>
            <a:r>
              <a:rPr lang="zh-CN" altLang="en-US" sz="5400" dirty="0">
                <a:solidFill>
                  <a:srgbClr val="4D45BB"/>
                </a:solidFill>
                <a:latin typeface="思源黑体 CN Regular" pitchFamily="34" charset="-122"/>
                <a:ea typeface="思源黑体 CN Regular" pitchFamily="34" charset="-122"/>
              </a:rPr>
              <a:t>实现方式</a:t>
            </a:r>
          </a:p>
        </p:txBody>
      </p:sp>
      <p:sp>
        <p:nvSpPr>
          <p:cNvPr id="12" name="文本框 11"/>
          <p:cNvSpPr txBox="1"/>
          <p:nvPr/>
        </p:nvSpPr>
        <p:spPr>
          <a:xfrm>
            <a:off x="5245761" y="3902985"/>
            <a:ext cx="3527979"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a:t>
            </a:r>
            <a:r>
              <a:rPr lang="en-US" altLang="zh-CN" dirty="0" smtClean="0">
                <a:solidFill>
                  <a:srgbClr val="4D45BB"/>
                </a:solidFill>
                <a:latin typeface="Roboto" panose="02000000000000000000" pitchFamily="2" charset="0"/>
                <a:ea typeface="Segoe UI Emoji" panose="020B0502040204020203" pitchFamily="34" charset="0"/>
              </a:rPr>
              <a:t>0 4</a:t>
            </a:r>
            <a:endParaRPr lang="zh-CN" altLang="en-US" dirty="0">
              <a:solidFill>
                <a:srgbClr val="4D45BB"/>
              </a:solidFill>
              <a:latin typeface="Roboto" panose="02000000000000000000" pitchFamily="2" charset="0"/>
              <a:ea typeface="思源黑体 CN Light" pitchFamily="34" charset="-122"/>
            </a:endParaRPr>
          </a:p>
        </p:txBody>
      </p:sp>
      <p:pic>
        <p:nvPicPr>
          <p:cNvPr id="8" name="图片 7"/>
          <p:cNvPicPr>
            <a:picLocks noChangeAspect="1"/>
          </p:cNvPicPr>
          <p:nvPr/>
        </p:nvPicPr>
        <p:blipFill>
          <a:blip r:embed="rId2" cstate="print">
            <a:extLst/>
          </a:blip>
          <a:stretch>
            <a:fillRect/>
          </a:stretch>
        </p:blipFill>
        <p:spPr>
          <a:xfrm>
            <a:off x="10475842" y="374474"/>
            <a:ext cx="1488965" cy="413601"/>
          </a:xfrm>
          <a:prstGeom prst="rect">
            <a:avLst/>
          </a:prstGeom>
        </p:spPr>
      </p:pic>
      <p:grpSp>
        <p:nvGrpSpPr>
          <p:cNvPr id="10" name="组合 9"/>
          <p:cNvGrpSpPr/>
          <p:nvPr/>
        </p:nvGrpSpPr>
        <p:grpSpPr>
          <a:xfrm>
            <a:off x="1988402" y="841480"/>
            <a:ext cx="4687219" cy="415820"/>
            <a:chOff x="1988402" y="841480"/>
            <a:chExt cx="4687219" cy="415820"/>
          </a:xfrm>
        </p:grpSpPr>
        <p:sp>
          <p:nvSpPr>
            <p:cNvPr id="11" name="文本框 10"/>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3" name="文本框 12"/>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grpSp>
    </p:spTree>
    <p:extLst>
      <p:ext uri="{BB962C8B-B14F-4D97-AF65-F5344CB8AC3E}">
        <p14:creationId xmlns:p14="http://schemas.microsoft.com/office/powerpoint/2010/main" val="1816131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7312" y="386572"/>
            <a:ext cx="7609193" cy="52197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1. </a:t>
            </a:r>
            <a:r>
              <a:rPr lang="zh-CN" altLang="en-US" sz="2800" b="1" dirty="0">
                <a:solidFill>
                  <a:srgbClr val="4D45BB"/>
                </a:solidFill>
                <a:latin typeface="思源黑体 CN Regular" pitchFamily="34" charset="-122"/>
                <a:ea typeface="思源黑体 CN Regular" pitchFamily="34" charset="-122"/>
              </a:rPr>
              <a:t>对Shewanella菌的MtrD基因进行掩蔽</a:t>
            </a:r>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itchFamily="34" charset="-122"/>
            </a:endParaRPr>
          </a:p>
        </p:txBody>
      </p:sp>
      <p:sp>
        <p:nvSpPr>
          <p:cNvPr id="14" name="文本框 13"/>
          <p:cNvSpPr txBox="1"/>
          <p:nvPr/>
        </p:nvSpPr>
        <p:spPr>
          <a:xfrm>
            <a:off x="702310" y="1341120"/>
            <a:ext cx="5634355" cy="2168525"/>
          </a:xfrm>
          <a:prstGeom prst="rect">
            <a:avLst/>
          </a:prstGeom>
          <a:noFill/>
          <a:ln>
            <a:noFill/>
            <a:prstDash val="sysDot"/>
          </a:ln>
        </p:spPr>
        <p:txBody>
          <a:bodyPr wrap="square" rtlCol="0">
            <a:spAutoFit/>
          </a:bodyPr>
          <a:lstStyle/>
          <a:p>
            <a:pPr>
              <a:lnSpc>
                <a:spcPct val="150000"/>
              </a:lnSpc>
            </a:pPr>
            <a:r>
              <a:rPr lang="zh-CN" altLang="en-US" dirty="0" smtClean="0">
                <a:latin typeface="思源黑体 CN Light" pitchFamily="34" charset="-122"/>
                <a:ea typeface="思源黑体 CN Light" pitchFamily="34" charset="-122"/>
              </a:rPr>
              <a:t>        有</a:t>
            </a:r>
            <a:r>
              <a:rPr lang="zh-CN" altLang="en-US" dirty="0">
                <a:latin typeface="思源黑体 CN Light" pitchFamily="34" charset="-122"/>
                <a:ea typeface="思源黑体 CN Light" pitchFamily="34" charset="-122"/>
              </a:rPr>
              <a:t>参考文献指出上调非CymA-Mtr途径的突变体降解偶氮速率和效率都得到质的飞跃,且</a:t>
            </a:r>
            <a:r>
              <a:rPr lang="zh-CN" altLang="en-US" dirty="0">
                <a:latin typeface="思源黑体 CN Light" pitchFamily="34" charset="-122"/>
                <a:ea typeface="思源黑体 CN Light" pitchFamily="34" charset="-122"/>
                <a:sym typeface="+mn-ea"/>
              </a:rPr>
              <a:t>CymA-Mtr途径</a:t>
            </a:r>
            <a:r>
              <a:rPr lang="zh-CN" altLang="en-US" dirty="0">
                <a:latin typeface="思源黑体 CN Light" pitchFamily="34" charset="-122"/>
                <a:ea typeface="思源黑体 CN Light" pitchFamily="34" charset="-122"/>
              </a:rPr>
              <a:t>存在偶氮染料和金属等其他电子供体的竞争的问题，因此我们使用基因沉默的方式对</a:t>
            </a:r>
            <a:r>
              <a:rPr lang="zh-CN" altLang="en-US" dirty="0">
                <a:latin typeface="思源黑体 CN Light" pitchFamily="34" charset="-122"/>
                <a:ea typeface="思源黑体 CN Light" pitchFamily="34" charset="-122"/>
                <a:sym typeface="+mn-ea"/>
              </a:rPr>
              <a:t>CymA-Mtr途径</a:t>
            </a:r>
            <a:r>
              <a:rPr lang="zh-CN" altLang="en-US" dirty="0">
                <a:latin typeface="思源黑体 CN Light" pitchFamily="34" charset="-122"/>
                <a:ea typeface="思源黑体 CN Light" pitchFamily="34" charset="-122"/>
              </a:rPr>
              <a:t>进行掩蔽，其中跨膜蛋白MtrD在</a:t>
            </a:r>
            <a:r>
              <a:rPr lang="zh-CN" altLang="en-US" dirty="0">
                <a:latin typeface="思源黑体 CN Light" pitchFamily="34" charset="-122"/>
                <a:ea typeface="思源黑体 CN Light" pitchFamily="34" charset="-122"/>
                <a:sym typeface="+mn-ea"/>
              </a:rPr>
              <a:t>CymA-Mtr途径</a:t>
            </a:r>
            <a:r>
              <a:rPr lang="zh-CN" altLang="en-US" dirty="0">
                <a:latin typeface="思源黑体 CN Light" pitchFamily="34" charset="-122"/>
                <a:ea typeface="思源黑体 CN Light" pitchFamily="34" charset="-122"/>
              </a:rPr>
              <a:t>中发挥关键作用</a:t>
            </a:r>
          </a:p>
        </p:txBody>
      </p:sp>
      <p:pic>
        <p:nvPicPr>
          <p:cNvPr id="7" name="图片 6"/>
          <p:cNvPicPr>
            <a:picLocks noChangeAspect="1"/>
          </p:cNvPicPr>
          <p:nvPr/>
        </p:nvPicPr>
        <p:blipFill>
          <a:blip r:embed="rId5" cstate="print">
            <a:extLst/>
          </a:blip>
          <a:stretch>
            <a:fillRect/>
          </a:stretch>
        </p:blipFill>
        <p:spPr>
          <a:xfrm>
            <a:off x="10475842" y="374474"/>
            <a:ext cx="1488965" cy="413601"/>
          </a:xfrm>
          <a:prstGeom prst="rect">
            <a:avLst/>
          </a:prstGeom>
        </p:spPr>
      </p:pic>
      <p:pic>
        <p:nvPicPr>
          <p:cNvPr id="9" name="图片 9" descr="fmicb-13-843807-g006"/>
          <p:cNvPicPr>
            <a:picLocks noChangeAspect="1"/>
          </p:cNvPicPr>
          <p:nvPr>
            <p:custDataLst>
              <p:tags r:id="rId1"/>
            </p:custDataLst>
          </p:nvPr>
        </p:nvPicPr>
        <p:blipFill>
          <a:blip r:embed="rId6"/>
          <a:stretch>
            <a:fillRect/>
          </a:stretch>
        </p:blipFill>
        <p:spPr>
          <a:xfrm>
            <a:off x="7039610" y="1115695"/>
            <a:ext cx="3746500" cy="2393950"/>
          </a:xfrm>
          <a:prstGeom prst="rect">
            <a:avLst/>
          </a:prstGeom>
        </p:spPr>
      </p:pic>
      <p:sp>
        <p:nvSpPr>
          <p:cNvPr id="2" name="文本框 1"/>
          <p:cNvSpPr txBox="1"/>
          <p:nvPr>
            <p:custDataLst>
              <p:tags r:id="rId2"/>
            </p:custDataLst>
          </p:nvPr>
        </p:nvSpPr>
        <p:spPr>
          <a:xfrm>
            <a:off x="702310" y="3990340"/>
            <a:ext cx="5634355" cy="2584450"/>
          </a:xfrm>
          <a:prstGeom prst="rect">
            <a:avLst/>
          </a:prstGeom>
          <a:noFill/>
          <a:ln>
            <a:noFill/>
            <a:prstDash val="sysDot"/>
          </a:ln>
        </p:spPr>
        <p:txBody>
          <a:bodyPr wrap="square" rtlCol="0">
            <a:spAutoFit/>
          </a:bodyPr>
          <a:lstStyle/>
          <a:p>
            <a:pPr>
              <a:lnSpc>
                <a:spcPct val="150000"/>
              </a:lnSpc>
            </a:pPr>
            <a:r>
              <a:rPr lang="en-US" altLang="zh-CN" dirty="0" smtClean="0">
                <a:solidFill>
                  <a:schemeClr val="tx1"/>
                </a:solidFill>
                <a:latin typeface="思源黑体 CN Light" pitchFamily="34" charset="-122"/>
                <a:ea typeface="思源黑体 CN Light" pitchFamily="34" charset="-122"/>
              </a:rPr>
              <a:t>        </a:t>
            </a:r>
            <a:r>
              <a:rPr lang="zh-CN" altLang="en-US" dirty="0" smtClean="0">
                <a:latin typeface="思源黑体 CN Light" pitchFamily="34" charset="-122"/>
                <a:ea typeface="思源黑体 CN Light" pitchFamily="34" charset="-122"/>
              </a:rPr>
              <a:t>我们</a:t>
            </a:r>
            <a:r>
              <a:rPr lang="zh-CN" altLang="en-US" dirty="0">
                <a:latin typeface="思源黑体 CN Light" pitchFamily="34" charset="-122"/>
                <a:ea typeface="思源黑体 CN Light" pitchFamily="34" charset="-122"/>
              </a:rPr>
              <a:t>最终利用CRISPR技术对MtrD基因进行敲除：设计与目标基因跨膜蛋白MtrD基因特异性结合的sgRNA，引导Cas9对目标基因进行靶向敲除；设计的质粒中将同时包含sgRNA与Cas9核酸内切酶基因；同时为mtrD基因设计两个sgRNA，造成两段双链断裂，经修复后会直接缺失中间的DNA达到基因敲除的目的</a:t>
            </a:r>
          </a:p>
        </p:txBody>
      </p:sp>
      <p:pic>
        <p:nvPicPr>
          <p:cNvPr id="4" name="图片 4"/>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b="3188"/>
          <a:stretch>
            <a:fillRect/>
          </a:stretch>
        </p:blipFill>
        <p:spPr>
          <a:xfrm>
            <a:off x="7096760" y="4150360"/>
            <a:ext cx="3796030" cy="2393950"/>
          </a:xfrm>
          <a:prstGeom prst="rect">
            <a:avLst/>
          </a:prstGeom>
          <a:noFill/>
          <a:ln>
            <a:noFill/>
          </a:ln>
        </p:spPr>
      </p:pic>
    </p:spTree>
    <p:extLst>
      <p:ext uri="{BB962C8B-B14F-4D97-AF65-F5344CB8AC3E}">
        <p14:creationId xmlns:p14="http://schemas.microsoft.com/office/powerpoint/2010/main" val="2085935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8" cstate="print">
            <a:extLst/>
          </a:blip>
          <a:stretch>
            <a:fillRect/>
          </a:stretch>
        </p:blipFill>
        <p:spPr>
          <a:xfrm>
            <a:off x="10475842" y="374474"/>
            <a:ext cx="1488965" cy="413601"/>
          </a:xfrm>
          <a:prstGeom prst="rect">
            <a:avLst/>
          </a:prstGeom>
        </p:spPr>
      </p:pic>
      <p:sp>
        <p:nvSpPr>
          <p:cNvPr id="5" name="文本框 4"/>
          <p:cNvSpPr txBox="1"/>
          <p:nvPr>
            <p:custDataLst>
              <p:tags r:id="rId2"/>
            </p:custDataLst>
          </p:nvPr>
        </p:nvSpPr>
        <p:spPr>
          <a:xfrm>
            <a:off x="567313" y="386572"/>
            <a:ext cx="6893802" cy="521970"/>
          </a:xfrm>
          <a:prstGeom prst="rect">
            <a:avLst/>
          </a:prstGeom>
          <a:noFill/>
        </p:spPr>
        <p:txBody>
          <a:bodyPr wrap="square" rtlCol="0">
            <a:spAutoFit/>
          </a:bodyPr>
          <a:lstStyle/>
          <a:p>
            <a:r>
              <a:rPr lang="zh-CN" altLang="en-US" sz="2800" b="1" dirty="0">
                <a:solidFill>
                  <a:srgbClr val="4D45BB"/>
                </a:solidFill>
                <a:latin typeface="思源黑体 CN Regular" pitchFamily="34" charset="-122"/>
                <a:ea typeface="思源黑体 CN Regular" pitchFamily="34" charset="-122"/>
              </a:rPr>
              <a:t>基因回路</a:t>
            </a:r>
          </a:p>
        </p:txBody>
      </p:sp>
      <p:pic>
        <p:nvPicPr>
          <p:cNvPr id="6" name="图片 12" descr="wemeet image_20240128152812961"/>
          <p:cNvPicPr>
            <a:picLocks noChangeAspect="1"/>
          </p:cNvPicPr>
          <p:nvPr>
            <p:custDataLst>
              <p:tags r:id="rId3"/>
            </p:custDataLst>
          </p:nvPr>
        </p:nvPicPr>
        <p:blipFill>
          <a:blip r:embed="rId9"/>
          <a:stretch>
            <a:fillRect/>
          </a:stretch>
        </p:blipFill>
        <p:spPr>
          <a:xfrm>
            <a:off x="701675" y="1590675"/>
            <a:ext cx="5263515" cy="3965575"/>
          </a:xfrm>
          <a:prstGeom prst="rect">
            <a:avLst/>
          </a:prstGeom>
        </p:spPr>
      </p:pic>
      <p:pic>
        <p:nvPicPr>
          <p:cNvPr id="13" name="图片 13" descr="wemeet image_20240128152809084"/>
          <p:cNvPicPr>
            <a:picLocks noChangeAspect="1"/>
          </p:cNvPicPr>
          <p:nvPr>
            <p:custDataLst>
              <p:tags r:id="rId4"/>
            </p:custDataLst>
          </p:nvPr>
        </p:nvPicPr>
        <p:blipFill>
          <a:blip r:embed="rId10"/>
          <a:stretch>
            <a:fillRect/>
          </a:stretch>
        </p:blipFill>
        <p:spPr>
          <a:xfrm>
            <a:off x="6383655" y="1590675"/>
            <a:ext cx="5306695" cy="3964940"/>
          </a:xfrm>
          <a:prstGeom prst="rect">
            <a:avLst/>
          </a:prstGeom>
        </p:spPr>
      </p:pic>
      <p:sp>
        <p:nvSpPr>
          <p:cNvPr id="7" name="文本框 6"/>
          <p:cNvSpPr txBox="1"/>
          <p:nvPr>
            <p:custDataLst>
              <p:tags r:id="rId5"/>
            </p:custDataLst>
          </p:nvPr>
        </p:nvSpPr>
        <p:spPr>
          <a:xfrm>
            <a:off x="701675" y="1035685"/>
            <a:ext cx="118745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Light" pitchFamily="34" charset="-122"/>
              </a:rPr>
              <a:t>sgRNA 1</a:t>
            </a:r>
          </a:p>
        </p:txBody>
      </p:sp>
      <p:sp>
        <p:nvSpPr>
          <p:cNvPr id="10" name="文本框 9"/>
          <p:cNvSpPr txBox="1"/>
          <p:nvPr>
            <p:custDataLst>
              <p:tags r:id="rId6"/>
            </p:custDataLst>
          </p:nvPr>
        </p:nvSpPr>
        <p:spPr>
          <a:xfrm>
            <a:off x="6383655" y="1026160"/>
            <a:ext cx="118745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Light" pitchFamily="34" charset="-122"/>
              </a:rPr>
              <a:t>sgRNA 2</a:t>
            </a:r>
          </a:p>
        </p:txBody>
      </p:sp>
    </p:spTree>
    <p:extLst>
      <p:ext uri="{BB962C8B-B14F-4D97-AF65-F5344CB8AC3E}">
        <p14:creationId xmlns:p14="http://schemas.microsoft.com/office/powerpoint/2010/main" val="1598179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7055" y="386715"/>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2. </a:t>
            </a:r>
            <a:r>
              <a:rPr sz="2800" b="1" dirty="0">
                <a:solidFill>
                  <a:srgbClr val="4D45BB"/>
                </a:solidFill>
                <a:latin typeface="思源黑体 CN Regular" pitchFamily="34" charset="-122"/>
                <a:ea typeface="思源黑体 CN Regular" pitchFamily="34" charset="-122"/>
              </a:rPr>
              <a:t>提高细胞内 NADH 水平，加速电子转移</a:t>
            </a:r>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itchFamily="34" charset="-122"/>
            </a:endParaRPr>
          </a:p>
        </p:txBody>
      </p:sp>
      <p:sp>
        <p:nvSpPr>
          <p:cNvPr id="14" name="文本框 13"/>
          <p:cNvSpPr txBox="1"/>
          <p:nvPr/>
        </p:nvSpPr>
        <p:spPr>
          <a:xfrm>
            <a:off x="567055" y="1412240"/>
            <a:ext cx="5634355" cy="3415030"/>
          </a:xfrm>
          <a:prstGeom prst="rect">
            <a:avLst/>
          </a:prstGeom>
          <a:noFill/>
          <a:ln>
            <a:noFill/>
            <a:prstDash val="sysDot"/>
          </a:ln>
        </p:spPr>
        <p:txBody>
          <a:bodyPr wrap="square" rtlCol="0">
            <a:spAutoFit/>
          </a:bodyPr>
          <a:lstStyle/>
          <a:p>
            <a:pPr>
              <a:lnSpc>
                <a:spcPct val="150000"/>
              </a:lnSpc>
            </a:pPr>
            <a:r>
              <a:rPr lang="zh-CN" altLang="en-US" dirty="0" smtClean="0">
                <a:latin typeface="思源黑体 CN Light" pitchFamily="34" charset="-122"/>
                <a:ea typeface="思源黑体 CN Light" pitchFamily="34" charset="-122"/>
              </a:rPr>
              <a:t>细胞</a:t>
            </a:r>
            <a:r>
              <a:rPr lang="zh-CN" altLang="en-US" dirty="0">
                <a:latin typeface="思源黑体 CN Light" pitchFamily="34" charset="-122"/>
                <a:ea typeface="思源黑体 CN Light" pitchFamily="34" charset="-122"/>
              </a:rPr>
              <a:t>内NAD</a:t>
            </a:r>
            <a:r>
              <a:rPr lang="en-US" altLang="zh-CN" dirty="0">
                <a:latin typeface="思源黑体 CN Light" pitchFamily="34" charset="-122"/>
                <a:ea typeface="思源黑体 CN Light" pitchFamily="34" charset="-122"/>
              </a:rPr>
              <a:t>H/ NAD+</a:t>
            </a:r>
            <a:r>
              <a:rPr lang="zh-CN" altLang="en-US" dirty="0">
                <a:latin typeface="思源黑体 CN Light" pitchFamily="34" charset="-122"/>
                <a:ea typeface="思源黑体 CN Light" pitchFamily="34" charset="-122"/>
              </a:rPr>
              <a:t>的增加导致更多的电子转移到S. oneidensis MR-1的EET通路，从而增强细胞内电子通量和EET速率</a:t>
            </a:r>
          </a:p>
          <a:p>
            <a:pPr>
              <a:lnSpc>
                <a:spcPct val="150000"/>
              </a:lnSpc>
            </a:pPr>
            <a:r>
              <a:rPr lang="zh-CN" altLang="en-US"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1</a:t>
            </a:r>
            <a:r>
              <a:rPr lang="zh-CN" altLang="en-US" dirty="0">
                <a:latin typeface="思源黑体 CN Light" pitchFamily="34" charset="-122"/>
                <a:ea typeface="思源黑体 CN Light" pitchFamily="34" charset="-122"/>
              </a:rPr>
              <a:t>）niaP、pncB：实现Na和Nm的同时吸收和代谢</a:t>
            </a:r>
          </a:p>
          <a:p>
            <a:pPr>
              <a:lnSpc>
                <a:spcPct val="150000"/>
              </a:lnSpc>
            </a:pPr>
            <a:r>
              <a:rPr lang="zh-CN" altLang="en-US"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2</a:t>
            </a:r>
            <a:r>
              <a:rPr lang="zh-CN" altLang="en-US" dirty="0">
                <a:latin typeface="思源黑体 CN Light" pitchFamily="34" charset="-122"/>
                <a:ea typeface="思源黑体 CN Light" pitchFamily="34" charset="-122"/>
              </a:rPr>
              <a:t>）nadM：将NMN直接转化为NAD+，提高EET率</a:t>
            </a:r>
          </a:p>
          <a:p>
            <a:pPr>
              <a:lnSpc>
                <a:spcPct val="150000"/>
              </a:lnSpc>
            </a:pPr>
            <a:r>
              <a:rPr lang="zh-CN" altLang="en-US"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3</a:t>
            </a:r>
            <a:r>
              <a:rPr lang="zh-CN" altLang="en-US" dirty="0">
                <a:latin typeface="思源黑体 CN Light" pitchFamily="34" charset="-122"/>
                <a:ea typeface="思源黑体 CN Light" pitchFamily="34" charset="-122"/>
              </a:rPr>
              <a:t>）nadE*、nadD*：提高NAD+从挽救和通用生物合成途径的原始合成速率</a:t>
            </a:r>
          </a:p>
          <a:p>
            <a:pPr>
              <a:lnSpc>
                <a:spcPct val="150000"/>
              </a:lnSpc>
            </a:pPr>
            <a:r>
              <a:rPr lang="zh-CN" altLang="en-US"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4</a:t>
            </a:r>
            <a:r>
              <a:rPr lang="zh-CN" altLang="en-US" dirty="0">
                <a:latin typeface="思源黑体 CN Light" pitchFamily="34" charset="-122"/>
                <a:ea typeface="思源黑体 CN Light" pitchFamily="34" charset="-122"/>
              </a:rPr>
              <a:t>）Oprf：增加核黄素从单胞菌MR-1的扩散</a:t>
            </a:r>
          </a:p>
        </p:txBody>
      </p:sp>
      <p:pic>
        <p:nvPicPr>
          <p:cNvPr id="7" name="图片 6"/>
          <p:cNvPicPr>
            <a:picLocks noChangeAspect="1"/>
          </p:cNvPicPr>
          <p:nvPr/>
        </p:nvPicPr>
        <p:blipFill>
          <a:blip r:embed="rId4" cstate="print">
            <a:extLst/>
          </a:blip>
          <a:stretch>
            <a:fillRect/>
          </a:stretch>
        </p:blipFill>
        <p:spPr>
          <a:xfrm>
            <a:off x="10475842" y="374474"/>
            <a:ext cx="1488965" cy="413601"/>
          </a:xfrm>
          <a:prstGeom prst="rect">
            <a:avLst/>
          </a:prstGeom>
        </p:spPr>
      </p:pic>
      <p:sp>
        <p:nvSpPr>
          <p:cNvPr id="2" name="文本框 1"/>
          <p:cNvSpPr txBox="1"/>
          <p:nvPr>
            <p:custDataLst>
              <p:tags r:id="rId1"/>
            </p:custDataLst>
          </p:nvPr>
        </p:nvSpPr>
        <p:spPr>
          <a:xfrm>
            <a:off x="567055" y="5330825"/>
            <a:ext cx="10770235" cy="922020"/>
          </a:xfrm>
          <a:prstGeom prst="rect">
            <a:avLst/>
          </a:prstGeom>
          <a:noFill/>
          <a:ln>
            <a:noFill/>
            <a:prstDash val="sysDot"/>
          </a:ln>
        </p:spPr>
        <p:txBody>
          <a:bodyPr wrap="square" rtlCol="0">
            <a:spAutoFit/>
          </a:bodyPr>
          <a:lstStyle/>
          <a:p>
            <a:pPr>
              <a:lnSpc>
                <a:spcPct val="150000"/>
              </a:lnSpc>
            </a:pPr>
            <a:r>
              <a:rPr lang="en-US" altLang="zh-CN" dirty="0">
                <a:solidFill>
                  <a:schemeClr val="tx1"/>
                </a:solidFill>
                <a:latin typeface="思源黑体 CN Light" pitchFamily="34" charset="-122"/>
                <a:ea typeface="思源黑体 CN Light" pitchFamily="34" charset="-122"/>
              </a:rPr>
              <a:t>· </a:t>
            </a:r>
            <a:r>
              <a:rPr lang="zh-CN" altLang="en-US" dirty="0">
                <a:solidFill>
                  <a:schemeClr val="tx1"/>
                </a:solidFill>
                <a:latin typeface="思源黑体 CN Light" pitchFamily="34" charset="-122"/>
                <a:ea typeface="思源黑体 CN Light" pitchFamily="34" charset="-122"/>
              </a:rPr>
              <a:t>设计</a:t>
            </a:r>
            <a:r>
              <a:rPr dirty="0">
                <a:latin typeface="思源黑体 CN Light" pitchFamily="34" charset="-122"/>
                <a:ea typeface="思源黑体 CN Light" pitchFamily="34" charset="-122"/>
              </a:rPr>
              <a:t>质粒： pElectricty：Ptac-</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ycel-</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pncB-T</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rrnB T1-</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Ptac-</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nadE*-</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nadD*-</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nadM-</a:t>
            </a: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TrrnB T1</a:t>
            </a:r>
          </a:p>
          <a:p>
            <a:pPr>
              <a:lnSpc>
                <a:spcPct val="150000"/>
              </a:lnSpc>
            </a:pPr>
            <a:r>
              <a:rPr lang="en-US" dirty="0">
                <a:latin typeface="思源黑体 CN Light" pitchFamily="34" charset="-122"/>
                <a:ea typeface="思源黑体 CN Light" pitchFamily="34" charset="-122"/>
              </a:rPr>
              <a:t>   </a:t>
            </a:r>
            <a:r>
              <a:rPr dirty="0">
                <a:latin typeface="思源黑体 CN Light" pitchFamily="34" charset="-122"/>
                <a:ea typeface="思源黑体 CN Light" pitchFamily="34" charset="-122"/>
              </a:rPr>
              <a:t>该质粒由ycel、pncb、nadM、nadD*、nadE*等基因组成，可增强细胞内电子通量和EET速率</a:t>
            </a:r>
          </a:p>
        </p:txBody>
      </p:sp>
      <p:pic>
        <p:nvPicPr>
          <p:cNvPr id="5" name="图片 14" descr="/Users/ligenn/Library/Containers/com.kingsoft.wpsoffice.mac/Data/tmp/photoeditapp/20240128153557/temp.pngtemp"/>
          <p:cNvPicPr>
            <a:picLocks noChangeAspect="1"/>
          </p:cNvPicPr>
          <p:nvPr>
            <p:custDataLst>
              <p:tags r:id="rId2"/>
            </p:custDataLst>
          </p:nvPr>
        </p:nvPicPr>
        <p:blipFill>
          <a:blip r:embed="rId5"/>
          <a:stretch>
            <a:fillRect/>
          </a:stretch>
        </p:blipFill>
        <p:spPr>
          <a:xfrm>
            <a:off x="6336665" y="1177925"/>
            <a:ext cx="5501005" cy="3763645"/>
          </a:xfrm>
          <a:prstGeom prst="rect">
            <a:avLst/>
          </a:prstGeom>
        </p:spPr>
      </p:pic>
    </p:spTree>
    <p:extLst>
      <p:ext uri="{BB962C8B-B14F-4D97-AF65-F5344CB8AC3E}">
        <p14:creationId xmlns:p14="http://schemas.microsoft.com/office/powerpoint/2010/main" val="583049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5" cstate="print">
            <a:extLst/>
          </a:blip>
          <a:stretch>
            <a:fillRect/>
          </a:stretch>
        </p:blipFill>
        <p:spPr>
          <a:xfrm>
            <a:off x="10475842" y="374474"/>
            <a:ext cx="1488965" cy="413601"/>
          </a:xfrm>
          <a:prstGeom prst="rect">
            <a:avLst/>
          </a:prstGeom>
        </p:spPr>
      </p:pic>
      <p:sp>
        <p:nvSpPr>
          <p:cNvPr id="5" name="文本框 4"/>
          <p:cNvSpPr txBox="1"/>
          <p:nvPr>
            <p:custDataLst>
              <p:tags r:id="rId1"/>
            </p:custDataLst>
          </p:nvPr>
        </p:nvSpPr>
        <p:spPr>
          <a:xfrm>
            <a:off x="567055" y="386715"/>
            <a:ext cx="2043430" cy="521970"/>
          </a:xfrm>
          <a:prstGeom prst="rect">
            <a:avLst/>
          </a:prstGeom>
          <a:noFill/>
        </p:spPr>
        <p:txBody>
          <a:bodyPr wrap="square" rtlCol="0">
            <a:spAutoFit/>
          </a:bodyPr>
          <a:lstStyle/>
          <a:p>
            <a:r>
              <a:rPr lang="zh-CN" altLang="en-US" sz="2800" b="1" dirty="0">
                <a:solidFill>
                  <a:srgbClr val="4D45BB"/>
                </a:solidFill>
                <a:latin typeface="思源黑体 CN Regular" pitchFamily="34" charset="-122"/>
                <a:ea typeface="思源黑体 CN Regular" pitchFamily="34" charset="-122"/>
              </a:rPr>
              <a:t>基因回路</a:t>
            </a:r>
          </a:p>
        </p:txBody>
      </p:sp>
      <p:sp>
        <p:nvSpPr>
          <p:cNvPr id="7" name="文本框 6"/>
          <p:cNvSpPr txBox="1"/>
          <p:nvPr>
            <p:custDataLst>
              <p:tags r:id="rId2"/>
            </p:custDataLst>
          </p:nvPr>
        </p:nvSpPr>
        <p:spPr>
          <a:xfrm>
            <a:off x="701675" y="1875790"/>
            <a:ext cx="942086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Light" pitchFamily="34" charset="-122"/>
                <a:sym typeface="+mn-ea"/>
              </a:rPr>
              <a:t>pElectricty：Ptac- ycel- pncB-T rrnB T1- Ptac- nadE*- nadD*- nadM- TrrnB T1</a:t>
            </a:r>
            <a:endParaRPr lang="en-US" altLang="zh-CN" dirty="0">
              <a:solidFill>
                <a:srgbClr val="4D45BB"/>
              </a:solidFill>
              <a:latin typeface="Roboto" panose="02000000000000000000" pitchFamily="2" charset="0"/>
              <a:ea typeface="思源黑体 CN Light" pitchFamily="34" charset="-122"/>
            </a:endParaRPr>
          </a:p>
        </p:txBody>
      </p:sp>
      <p:pic>
        <p:nvPicPr>
          <p:cNvPr id="16" name="图片 16" descr="72f2d956f4ed9e60c31b1414fa5cac2f"/>
          <p:cNvPicPr>
            <a:picLocks noChangeAspect="1"/>
          </p:cNvPicPr>
          <p:nvPr>
            <p:custDataLst>
              <p:tags r:id="rId3"/>
            </p:custDataLst>
          </p:nvPr>
        </p:nvPicPr>
        <p:blipFill>
          <a:blip r:embed="rId6"/>
          <a:stretch>
            <a:fillRect/>
          </a:stretch>
        </p:blipFill>
        <p:spPr>
          <a:xfrm>
            <a:off x="701675" y="2715260"/>
            <a:ext cx="8894445" cy="2292985"/>
          </a:xfrm>
          <a:prstGeom prst="rect">
            <a:avLst/>
          </a:prstGeom>
        </p:spPr>
      </p:pic>
    </p:spTree>
    <p:extLst>
      <p:ext uri="{BB962C8B-B14F-4D97-AF65-F5344CB8AC3E}">
        <p14:creationId xmlns:p14="http://schemas.microsoft.com/office/powerpoint/2010/main" val="11019100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7313" y="386572"/>
            <a:ext cx="6893802"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3. </a:t>
            </a:r>
            <a:r>
              <a:rPr sz="2800" b="1" dirty="0">
                <a:solidFill>
                  <a:srgbClr val="4D45BB"/>
                </a:solidFill>
                <a:latin typeface="思源黑体 CN Regular" pitchFamily="34" charset="-122"/>
                <a:ea typeface="思源黑体 CN Regular" pitchFamily="34" charset="-122"/>
              </a:rPr>
              <a:t>抗逆系统</a:t>
            </a:r>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itchFamily="34" charset="-122"/>
            </a:endParaRPr>
          </a:p>
        </p:txBody>
      </p:sp>
      <p:sp>
        <p:nvSpPr>
          <p:cNvPr id="14" name="文本框 13"/>
          <p:cNvSpPr txBox="1"/>
          <p:nvPr/>
        </p:nvSpPr>
        <p:spPr>
          <a:xfrm>
            <a:off x="567055" y="1412240"/>
            <a:ext cx="9133840" cy="1337945"/>
          </a:xfrm>
          <a:prstGeom prst="rect">
            <a:avLst/>
          </a:prstGeom>
          <a:noFill/>
          <a:ln>
            <a:noFill/>
            <a:prstDash val="sysDot"/>
          </a:ln>
        </p:spPr>
        <p:txBody>
          <a:bodyPr wrap="square" rtlCol="0">
            <a:spAutoFit/>
          </a:bodyPr>
          <a:lstStyle/>
          <a:p>
            <a:pPr>
              <a:lnSpc>
                <a:spcPct val="150000"/>
              </a:lnSpc>
            </a:pPr>
            <a:r>
              <a:rPr lang="en-US" altLang="zh-CN" dirty="0">
                <a:solidFill>
                  <a:schemeClr val="tx1"/>
                </a:solidFill>
                <a:latin typeface="思源黑体 CN Light" pitchFamily="34" charset="-122"/>
                <a:ea typeface="思源黑体 CN Light" pitchFamily="34" charset="-122"/>
              </a:rPr>
              <a:t>· </a:t>
            </a:r>
            <a:r>
              <a:rPr dirty="0">
                <a:latin typeface="思源黑体 CN Light" pitchFamily="34" charset="-122"/>
                <a:ea typeface="思源黑体 CN Light" pitchFamily="34" charset="-122"/>
              </a:rPr>
              <a:t>考虑到质粒大小，原项目组将能提高S. oneidensis MR-1产电效率的核穿孔蛋白基因oprf与超氧化物歧化酶基因（sodA）和损伤抑制活性基因（dsup）联合使用，以增强S. oneidensis MR-1的电子传递速率和抗逆性</a:t>
            </a:r>
          </a:p>
        </p:txBody>
      </p:sp>
      <p:pic>
        <p:nvPicPr>
          <p:cNvPr id="7" name="图片 6"/>
          <p:cNvPicPr>
            <a:picLocks noChangeAspect="1"/>
          </p:cNvPicPr>
          <p:nvPr/>
        </p:nvPicPr>
        <p:blipFill>
          <a:blip r:embed="rId5" cstate="print">
            <a:extLst/>
          </a:blip>
          <a:stretch>
            <a:fillRect/>
          </a:stretch>
        </p:blipFill>
        <p:spPr>
          <a:xfrm>
            <a:off x="10475842" y="374474"/>
            <a:ext cx="1488965" cy="413601"/>
          </a:xfrm>
          <a:prstGeom prst="rect">
            <a:avLst/>
          </a:prstGeom>
        </p:spPr>
      </p:pic>
      <p:sp>
        <p:nvSpPr>
          <p:cNvPr id="2" name="文本框 1"/>
          <p:cNvSpPr txBox="1"/>
          <p:nvPr>
            <p:custDataLst>
              <p:tags r:id="rId1"/>
            </p:custDataLst>
          </p:nvPr>
        </p:nvSpPr>
        <p:spPr>
          <a:xfrm>
            <a:off x="567055" y="2750185"/>
            <a:ext cx="10289540" cy="922020"/>
          </a:xfrm>
          <a:prstGeom prst="rect">
            <a:avLst/>
          </a:prstGeom>
          <a:noFill/>
          <a:ln>
            <a:noFill/>
            <a:prstDash val="sysDot"/>
          </a:ln>
        </p:spPr>
        <p:txBody>
          <a:bodyPr wrap="square" rtlCol="0">
            <a:spAutoFit/>
          </a:bodyPr>
          <a:lstStyle/>
          <a:p>
            <a:pPr>
              <a:lnSpc>
                <a:spcPct val="150000"/>
              </a:lnSpc>
            </a:pPr>
            <a:r>
              <a:rPr lang="en-US" altLang="zh-CN" dirty="0">
                <a:solidFill>
                  <a:schemeClr val="tx1"/>
                </a:solidFill>
                <a:latin typeface="思源黑体 CN Light" pitchFamily="34" charset="-122"/>
                <a:ea typeface="思源黑体 CN Light" pitchFamily="34" charset="-122"/>
              </a:rPr>
              <a:t>· </a:t>
            </a:r>
            <a:r>
              <a:rPr lang="zh-CN" altLang="en-US" dirty="0">
                <a:solidFill>
                  <a:schemeClr val="tx1"/>
                </a:solidFill>
                <a:latin typeface="思源黑体 CN Light" pitchFamily="34" charset="-122"/>
                <a:ea typeface="思源黑体 CN Light" pitchFamily="34" charset="-122"/>
              </a:rPr>
              <a:t>设计</a:t>
            </a:r>
            <a:r>
              <a:rPr dirty="0">
                <a:latin typeface="思源黑体 CN Light" pitchFamily="34" charset="-122"/>
                <a:ea typeface="思源黑体 CN Light" pitchFamily="34" charset="-122"/>
              </a:rPr>
              <a:t>质粒： MR-1：Ptac-dsup-sodA-oprf-TrrnB T1</a:t>
            </a:r>
          </a:p>
          <a:p>
            <a:pPr>
              <a:lnSpc>
                <a:spcPct val="150000"/>
              </a:lnSpc>
            </a:pPr>
            <a:endParaRPr dirty="0">
              <a:latin typeface="思源黑体 CN Light" pitchFamily="34" charset="-122"/>
              <a:ea typeface="思源黑体 CN Light" pitchFamily="34" charset="-122"/>
            </a:endParaRPr>
          </a:p>
        </p:txBody>
      </p:sp>
      <p:pic>
        <p:nvPicPr>
          <p:cNvPr id="17" name="图片 17" descr="b507be4a9dbeac04c0f4f441ff8dbb6d"/>
          <p:cNvPicPr>
            <a:picLocks noChangeAspect="1"/>
          </p:cNvPicPr>
          <p:nvPr>
            <p:custDataLst>
              <p:tags r:id="rId2"/>
            </p:custDataLst>
          </p:nvPr>
        </p:nvPicPr>
        <p:blipFill>
          <a:blip r:embed="rId6"/>
          <a:stretch>
            <a:fillRect/>
          </a:stretch>
        </p:blipFill>
        <p:spPr>
          <a:xfrm>
            <a:off x="567055" y="4161790"/>
            <a:ext cx="7220585" cy="2209165"/>
          </a:xfrm>
          <a:prstGeom prst="rect">
            <a:avLst/>
          </a:prstGeom>
        </p:spPr>
      </p:pic>
      <p:sp>
        <p:nvSpPr>
          <p:cNvPr id="4" name="文本框 3"/>
          <p:cNvSpPr txBox="1"/>
          <p:nvPr>
            <p:custDataLst>
              <p:tags r:id="rId3"/>
            </p:custDataLst>
          </p:nvPr>
        </p:nvSpPr>
        <p:spPr>
          <a:xfrm>
            <a:off x="515620" y="3429000"/>
            <a:ext cx="2043430" cy="521970"/>
          </a:xfrm>
          <a:prstGeom prst="rect">
            <a:avLst/>
          </a:prstGeom>
          <a:noFill/>
        </p:spPr>
        <p:txBody>
          <a:bodyPr wrap="square" rtlCol="0">
            <a:spAutoFit/>
          </a:bodyPr>
          <a:lstStyle/>
          <a:p>
            <a:r>
              <a:rPr lang="zh-CN" altLang="en-US" sz="2800" b="1" dirty="0">
                <a:solidFill>
                  <a:srgbClr val="4D45BB"/>
                </a:solidFill>
                <a:latin typeface="思源黑体 CN Regular" pitchFamily="34" charset="-122"/>
                <a:ea typeface="思源黑体 CN Regular" pitchFamily="34" charset="-122"/>
              </a:rPr>
              <a:t>基因回路</a:t>
            </a:r>
          </a:p>
        </p:txBody>
      </p:sp>
    </p:spTree>
    <p:extLst>
      <p:ext uri="{BB962C8B-B14F-4D97-AF65-F5344CB8AC3E}">
        <p14:creationId xmlns:p14="http://schemas.microsoft.com/office/powerpoint/2010/main" val="1780782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457049" y="2557931"/>
            <a:ext cx="5040630" cy="92202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实验部分</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4" name="文本框 3"/>
          <p:cNvSpPr txBox="1"/>
          <p:nvPr/>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：甲 乙 丙</a:t>
            </a: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pic>
        <p:nvPicPr>
          <p:cNvPr id="13" name="图片 12"/>
          <p:cNvPicPr>
            <a:picLocks noChangeAspect="1"/>
          </p:cNvPicPr>
          <p:nvPr/>
        </p:nvPicPr>
        <p:blipFill>
          <a:blip r:embed="rId4"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610652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7313" y="386572"/>
            <a:ext cx="6893802"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3. </a:t>
            </a:r>
            <a:r>
              <a:rPr lang="zh-CN" altLang="en-US" sz="2800" b="1" dirty="0">
                <a:solidFill>
                  <a:srgbClr val="4D45BB"/>
                </a:solidFill>
                <a:latin typeface="思源黑体 CN Regular" pitchFamily="34" charset="-122"/>
                <a:ea typeface="思源黑体 CN Regular" pitchFamily="34" charset="-122"/>
              </a:rPr>
              <a:t>自杀开关</a:t>
            </a:r>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itchFamily="34" charset="-122"/>
            </a:endParaRPr>
          </a:p>
        </p:txBody>
      </p:sp>
      <p:sp>
        <p:nvSpPr>
          <p:cNvPr id="14" name="文本框 13"/>
          <p:cNvSpPr txBox="1"/>
          <p:nvPr/>
        </p:nvSpPr>
        <p:spPr>
          <a:xfrm>
            <a:off x="567055" y="1036320"/>
            <a:ext cx="4284345" cy="1978025"/>
          </a:xfrm>
          <a:prstGeom prst="rect">
            <a:avLst/>
          </a:prstGeom>
          <a:noFill/>
          <a:ln>
            <a:noFill/>
            <a:prstDash val="sysDot"/>
          </a:ln>
        </p:spPr>
        <p:txBody>
          <a:bodyPr wrap="square" rtlCol="0">
            <a:noAutofit/>
          </a:bodyPr>
          <a:lstStyle/>
          <a:p>
            <a:pPr>
              <a:lnSpc>
                <a:spcPct val="150000"/>
              </a:lnSpc>
            </a:pPr>
            <a:r>
              <a:rPr lang="en-US" altLang="zh-CN" dirty="0">
                <a:solidFill>
                  <a:schemeClr val="tx1"/>
                </a:solidFill>
                <a:latin typeface="思源黑体 CN Light" pitchFamily="34" charset="-122"/>
                <a:ea typeface="思源黑体 CN Light" pitchFamily="34" charset="-122"/>
              </a:rPr>
              <a:t>· </a:t>
            </a:r>
            <a:r>
              <a:rPr dirty="0">
                <a:latin typeface="思源黑体 CN Light" pitchFamily="34" charset="-122"/>
                <a:ea typeface="思源黑体 CN Light" pitchFamily="34" charset="-122"/>
              </a:rPr>
              <a:t>将MazE/F基因与nirB厌氧启动子连接，这样在厌氧条件下MazE可以持续表达，而在有氧条件下转录被抑制，MazE的表达被中断，最终导致细菌死亡</a:t>
            </a:r>
          </a:p>
        </p:txBody>
      </p:sp>
      <p:pic>
        <p:nvPicPr>
          <p:cNvPr id="7" name="图片 6"/>
          <p:cNvPicPr>
            <a:picLocks noChangeAspect="1"/>
          </p:cNvPicPr>
          <p:nvPr/>
        </p:nvPicPr>
        <p:blipFill>
          <a:blip r:embed="rId5" cstate="print">
            <a:extLst/>
          </a:blip>
          <a:stretch>
            <a:fillRect/>
          </a:stretch>
        </p:blipFill>
        <p:spPr>
          <a:xfrm>
            <a:off x="10475842" y="374474"/>
            <a:ext cx="1488965" cy="413601"/>
          </a:xfrm>
          <a:prstGeom prst="rect">
            <a:avLst/>
          </a:prstGeom>
        </p:spPr>
      </p:pic>
      <p:sp>
        <p:nvSpPr>
          <p:cNvPr id="4" name="文本框 3"/>
          <p:cNvSpPr txBox="1"/>
          <p:nvPr>
            <p:custDataLst>
              <p:tags r:id="rId1"/>
            </p:custDataLst>
          </p:nvPr>
        </p:nvSpPr>
        <p:spPr>
          <a:xfrm>
            <a:off x="8029575" y="1036320"/>
            <a:ext cx="2043430" cy="521970"/>
          </a:xfrm>
          <a:prstGeom prst="rect">
            <a:avLst/>
          </a:prstGeom>
          <a:noFill/>
        </p:spPr>
        <p:txBody>
          <a:bodyPr wrap="square" rtlCol="0">
            <a:spAutoFit/>
          </a:bodyPr>
          <a:lstStyle/>
          <a:p>
            <a:r>
              <a:rPr lang="zh-CN" altLang="en-US" sz="2800" b="1" dirty="0">
                <a:solidFill>
                  <a:srgbClr val="4D45BB"/>
                </a:solidFill>
                <a:latin typeface="思源黑体 CN Regular" pitchFamily="34" charset="-122"/>
                <a:ea typeface="思源黑体 CN Regular" pitchFamily="34" charset="-122"/>
              </a:rPr>
              <a:t>基因回路</a:t>
            </a:r>
          </a:p>
        </p:txBody>
      </p:sp>
      <p:pic>
        <p:nvPicPr>
          <p:cNvPr id="11" name="图片 11" descr="截屏2024-01-28 15.25.34"/>
          <p:cNvPicPr>
            <a:picLocks noChangeAspect="1"/>
          </p:cNvPicPr>
          <p:nvPr>
            <p:custDataLst>
              <p:tags r:id="rId2"/>
            </p:custDataLst>
          </p:nvPr>
        </p:nvPicPr>
        <p:blipFill>
          <a:blip r:embed="rId6"/>
          <a:stretch>
            <a:fillRect/>
          </a:stretch>
        </p:blipFill>
        <p:spPr>
          <a:xfrm>
            <a:off x="6372225" y="1871980"/>
            <a:ext cx="5072380" cy="4154170"/>
          </a:xfrm>
          <a:prstGeom prst="rect">
            <a:avLst/>
          </a:prstGeom>
        </p:spPr>
      </p:pic>
      <p:pic>
        <p:nvPicPr>
          <p:cNvPr id="6" name="图片 6" descr="/Users/ligenn/Desktop/dc0f54af4f6b18f8ef74f158f1a03daf.pngdc0f54af4f6b18f8ef74f158f1a03daf"/>
          <p:cNvPicPr>
            <a:picLocks noChangeAspect="1"/>
          </p:cNvPicPr>
          <p:nvPr>
            <p:custDataLst>
              <p:tags r:id="rId3"/>
            </p:custDataLst>
          </p:nvPr>
        </p:nvPicPr>
        <p:blipFill>
          <a:blip r:embed="rId7"/>
          <a:srcRect l="49" r="49"/>
          <a:stretch>
            <a:fillRect/>
          </a:stretch>
        </p:blipFill>
        <p:spPr>
          <a:xfrm>
            <a:off x="381635" y="3216593"/>
            <a:ext cx="5271770" cy="2588895"/>
          </a:xfrm>
          <a:prstGeom prst="rect">
            <a:avLst/>
          </a:prstGeom>
        </p:spPr>
      </p:pic>
    </p:spTree>
    <p:extLst>
      <p:ext uri="{BB962C8B-B14F-4D97-AF65-F5344CB8AC3E}">
        <p14:creationId xmlns:p14="http://schemas.microsoft.com/office/powerpoint/2010/main" val="1412507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065766" y="2514599"/>
            <a:ext cx="5922010" cy="92333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实验设计</a:t>
            </a:r>
            <a:endParaRPr lang="en-US" altLang="zh-CN"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4" name="文本框 3"/>
          <p:cNvSpPr txBox="1"/>
          <p:nvPr/>
        </p:nvSpPr>
        <p:spPr>
          <a:xfrm>
            <a:off x="8242485" y="5622918"/>
            <a:ext cx="2106930" cy="414020"/>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5245761" y="3902985"/>
            <a:ext cx="3527979"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5</a:t>
            </a:r>
            <a:endParaRPr lang="zh-CN" altLang="en-US" dirty="0">
              <a:solidFill>
                <a:srgbClr val="4D45BB"/>
              </a:solidFill>
              <a:latin typeface="Roboto" panose="02000000000000000000" pitchFamily="2" charset="0"/>
              <a:ea typeface="思源黑体 CN Light" panose="020B0300000000000000" pitchFamily="34" charset="-122"/>
            </a:endParaRPr>
          </a:p>
        </p:txBody>
      </p:sp>
      <p:grpSp>
        <p:nvGrpSpPr>
          <p:cNvPr id="5" name="组合 4"/>
          <p:cNvGrpSpPr/>
          <p:nvPr/>
        </p:nvGrpSpPr>
        <p:grpSpPr>
          <a:xfrm>
            <a:off x="1988402" y="841480"/>
            <a:ext cx="4687219" cy="415820"/>
            <a:chOff x="1988402" y="841480"/>
            <a:chExt cx="4687219" cy="415820"/>
          </a:xfrm>
        </p:grpSpPr>
        <p:sp>
          <p:nvSpPr>
            <p:cNvPr id="10" name="文本框 9"/>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grpSp>
      <p:pic>
        <p:nvPicPr>
          <p:cNvPr id="13" name="图片 1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27598756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52400" y="-31115"/>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pic>
        <p:nvPicPr>
          <p:cNvPr id="24" name="图片 23"/>
          <p:cNvPicPr>
            <a:picLocks noChangeAspect="1"/>
          </p:cNvPicPr>
          <p:nvPr/>
        </p:nvPicPr>
        <p:blipFill>
          <a:blip r:embed="rId20" cstate="print">
            <a:extLst/>
          </a:blip>
          <a:stretch>
            <a:fillRect/>
          </a:stretch>
        </p:blipFill>
        <p:spPr>
          <a:xfrm>
            <a:off x="10475842" y="374474"/>
            <a:ext cx="1488965" cy="413601"/>
          </a:xfrm>
          <a:prstGeom prst="rect">
            <a:avLst/>
          </a:prstGeom>
        </p:spPr>
      </p:pic>
      <p:sp>
        <p:nvSpPr>
          <p:cNvPr id="27" name="椭圆 26"/>
          <p:cNvSpPr/>
          <p:nvPr>
            <p:custDataLst>
              <p:tags r:id="rId1"/>
            </p:custDataLst>
          </p:nvPr>
        </p:nvSpPr>
        <p:spPr>
          <a:xfrm>
            <a:off x="4565104" y="420367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2"/>
            </p:custDataLst>
          </p:nvPr>
        </p:nvSpPr>
        <p:spPr>
          <a:xfrm>
            <a:off x="8099425" y="4514850"/>
            <a:ext cx="2975610" cy="2306955"/>
          </a:xfrm>
          <a:prstGeom prst="rect">
            <a:avLst/>
          </a:prstGeom>
          <a:noFill/>
          <a:ln>
            <a:noFill/>
            <a:prstDash val="sysDot"/>
          </a:ln>
        </p:spPr>
        <p:txBody>
          <a:bodyPr wrap="square" rtlCol="0">
            <a:spAutoFit/>
          </a:bodyPr>
          <a:lstStyle/>
          <a:p>
            <a:pPr lvl="0" algn="ctr">
              <a:lnSpc>
                <a:spcPct val="150000"/>
              </a:lnSpc>
            </a:pPr>
            <a:r>
              <a:rPr lang="zh-CN" altLang="zh-CN" sz="1600" kern="100" dirty="0">
                <a:effectLst/>
                <a:latin typeface="Arial Regular"/>
                <a:ea typeface="微软雅黑" panose="020B0503020204020204" pitchFamily="34" charset="-122"/>
                <a:cs typeface="Arial Regular"/>
              </a:rPr>
              <a:t>质粒测序验证：</a:t>
            </a:r>
          </a:p>
          <a:p>
            <a:pPr lvl="0" algn="ctr">
              <a:lnSpc>
                <a:spcPct val="150000"/>
              </a:lnSpc>
            </a:pPr>
            <a:r>
              <a:rPr lang="zh-CN" altLang="zh-CN" sz="1600" kern="100" dirty="0">
                <a:effectLst/>
                <a:latin typeface="Arial Regular"/>
                <a:ea typeface="微软雅黑" panose="020B0503020204020204" pitchFamily="34" charset="-122"/>
                <a:cs typeface="Arial Regular"/>
              </a:rPr>
              <a:t>通过质粒转化的相关操作导入大肠杆菌进行培养，然后进行质粒提取、纯化，送公司进行测序验证是否和构建的质粒序列一致</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2" name="组合 1"/>
          <p:cNvGrpSpPr/>
          <p:nvPr/>
        </p:nvGrpSpPr>
        <p:grpSpPr>
          <a:xfrm>
            <a:off x="927578" y="1453694"/>
            <a:ext cx="9855324" cy="5275213"/>
            <a:chOff x="945676" y="1370304"/>
            <a:chExt cx="9855324" cy="5275213"/>
          </a:xfrm>
        </p:grpSpPr>
        <p:sp>
          <p:nvSpPr>
            <p:cNvPr id="4" name="文本框 3"/>
            <p:cNvSpPr txBox="1"/>
            <p:nvPr>
              <p:custDataLst>
                <p:tags r:id="rId3"/>
              </p:custDataLst>
            </p:nvPr>
          </p:nvSpPr>
          <p:spPr>
            <a:xfrm>
              <a:off x="1083310" y="1970405"/>
              <a:ext cx="2130425" cy="1568450"/>
            </a:xfrm>
            <a:prstGeom prst="rect">
              <a:avLst/>
            </a:prstGeom>
            <a:noFill/>
            <a:ln>
              <a:noFill/>
              <a:prstDash val="sysDot"/>
            </a:ln>
          </p:spPr>
          <p:txBody>
            <a:bodyPr wrap="square" rtlCol="0">
              <a:spAutoFit/>
            </a:bodyPr>
            <a:lstStyle/>
            <a:p>
              <a:pPr lvl="0" algn="ctr">
                <a:lnSpc>
                  <a:spcPct val="150000"/>
                </a:lnSpc>
              </a:pPr>
              <a:r>
                <a:rPr lang="zh-CN" altLang="zh-CN" sz="1600" kern="100" dirty="0">
                  <a:effectLst/>
                  <a:latin typeface="Arial Regular"/>
                  <a:ea typeface="微软雅黑" panose="020B0503020204020204" pitchFamily="34" charset="-122"/>
                  <a:cs typeface="Arial Regular"/>
                </a:rPr>
                <a:t>获得目的基因片段：根据质粒核酸序列设计前后引物，通过</a:t>
              </a:r>
              <a:r>
                <a:rPr lang="en-US" altLang="zh-CN" sz="1600" kern="100" dirty="0">
                  <a:effectLst/>
                  <a:latin typeface="Arial Regular"/>
                  <a:ea typeface="微软雅黑" panose="020B0503020204020204" pitchFamily="34" charset="-122"/>
                  <a:cs typeface="Times New Roman" panose="02020603050405020304" pitchFamily="18" charset="0"/>
                </a:rPr>
                <a:t>PCR</a:t>
              </a:r>
              <a:r>
                <a:rPr lang="zh-CN" altLang="zh-CN" sz="1600" kern="100" dirty="0">
                  <a:effectLst/>
                  <a:latin typeface="Arial Regular"/>
                  <a:ea typeface="微软雅黑" panose="020B0503020204020204" pitchFamily="34" charset="-122"/>
                  <a:cs typeface="Arial Regular"/>
                </a:rPr>
                <a:t>扩增出目的片段</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椭圆 4"/>
            <p:cNvSpPr/>
            <p:nvPr>
              <p:custDataLst>
                <p:tags r:id="rId4"/>
              </p:custDataLst>
            </p:nvPr>
          </p:nvSpPr>
          <p:spPr>
            <a:xfrm>
              <a:off x="945676" y="137030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custDataLst>
                <p:tags r:id="rId5"/>
              </p:custDataLst>
            </p:nvPr>
          </p:nvSpPr>
          <p:spPr>
            <a:xfrm>
              <a:off x="4522559" y="137030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6"/>
              </p:custDataLst>
            </p:nvPr>
          </p:nvSpPr>
          <p:spPr>
            <a:xfrm>
              <a:off x="8099442" y="137030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7"/>
              </p:custDataLst>
            </p:nvPr>
          </p:nvSpPr>
          <p:spPr>
            <a:xfrm>
              <a:off x="4820285" y="1966595"/>
              <a:ext cx="2236470" cy="1568450"/>
            </a:xfrm>
            <a:prstGeom prst="rect">
              <a:avLst/>
            </a:prstGeom>
            <a:noFill/>
            <a:ln>
              <a:noFill/>
              <a:prstDash val="sysDot"/>
            </a:ln>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目的基因片段验证：</a:t>
              </a:r>
            </a:p>
            <a:p>
              <a:pPr lvl="0" algn="just">
                <a:lnSpc>
                  <a:spcPct val="150000"/>
                </a:lnSpc>
              </a:pPr>
              <a:r>
                <a:rPr lang="zh-CN" altLang="zh-CN" sz="1600" kern="100" dirty="0">
                  <a:effectLst/>
                  <a:latin typeface="Arial Regular"/>
                  <a:ea typeface="微软雅黑" panose="020B0503020204020204" pitchFamily="34" charset="-122"/>
                  <a:cs typeface="Arial Regular"/>
                </a:rPr>
                <a:t>通过跑凝胶电泳判断获得的片段大小是否和预计值一致</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文本框 15"/>
            <p:cNvSpPr txBox="1"/>
            <p:nvPr>
              <p:custDataLst>
                <p:tags r:id="rId8"/>
              </p:custDataLst>
            </p:nvPr>
          </p:nvSpPr>
          <p:spPr>
            <a:xfrm>
              <a:off x="8579862" y="2044854"/>
              <a:ext cx="1838592" cy="1568450"/>
            </a:xfrm>
            <a:prstGeom prst="rect">
              <a:avLst/>
            </a:prstGeom>
            <a:noFill/>
            <a:ln>
              <a:noFill/>
              <a:prstDash val="sysDot"/>
            </a:ln>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目的基因片段回收：通过跑凝胶电泳后进行胶回收操作纯化目的基因片段</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custDataLst>
                <p:tags r:id="rId9"/>
              </p:custDataLst>
            </p:nvPr>
          </p:nvSpPr>
          <p:spPr>
            <a:xfrm>
              <a:off x="1940633" y="1537973"/>
              <a:ext cx="106177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8" name="文本框 17"/>
            <p:cNvSpPr txBox="1"/>
            <p:nvPr>
              <p:custDataLst>
                <p:tags r:id="rId10"/>
              </p:custDataLst>
            </p:nvPr>
          </p:nvSpPr>
          <p:spPr>
            <a:xfrm>
              <a:off x="5571347" y="1537972"/>
              <a:ext cx="106177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9" name="文本框 18"/>
            <p:cNvSpPr txBox="1"/>
            <p:nvPr>
              <p:custDataLst>
                <p:tags r:id="rId11"/>
              </p:custDataLst>
            </p:nvPr>
          </p:nvSpPr>
          <p:spPr>
            <a:xfrm>
              <a:off x="9174382" y="1602107"/>
              <a:ext cx="1061770"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5" name="文本框 24"/>
            <p:cNvSpPr txBox="1"/>
            <p:nvPr>
              <p:custDataLst>
                <p:tags r:id="rId12"/>
              </p:custDataLst>
            </p:nvPr>
          </p:nvSpPr>
          <p:spPr>
            <a:xfrm>
              <a:off x="1380490" y="4785360"/>
              <a:ext cx="1918335" cy="1568450"/>
            </a:xfrm>
            <a:prstGeom prst="rect">
              <a:avLst/>
            </a:prstGeom>
            <a:noFill/>
            <a:ln>
              <a:noFill/>
              <a:prstDash val="sysDot"/>
            </a:ln>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质粒连接：</a:t>
              </a:r>
            </a:p>
            <a:p>
              <a:pPr lvl="0" algn="just">
                <a:lnSpc>
                  <a:spcPct val="150000"/>
                </a:lnSpc>
              </a:pPr>
              <a:r>
                <a:rPr lang="zh-CN" altLang="zh-CN" sz="1600" kern="100" dirty="0">
                  <a:effectLst/>
                  <a:latin typeface="Arial Regular"/>
                  <a:ea typeface="微软雅黑" panose="020B0503020204020204" pitchFamily="34" charset="-122"/>
                  <a:cs typeface="Arial Regular"/>
                </a:rPr>
                <a:t>通过一定的组装方式将各个片段以及质粒骨架连接起来</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椭圆 25"/>
            <p:cNvSpPr/>
            <p:nvPr>
              <p:custDataLst>
                <p:tags r:id="rId13"/>
              </p:custDataLst>
            </p:nvPr>
          </p:nvSpPr>
          <p:spPr>
            <a:xfrm>
              <a:off x="946311" y="406524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14"/>
              </p:custDataLst>
            </p:nvPr>
          </p:nvSpPr>
          <p:spPr>
            <a:xfrm>
              <a:off x="8220727" y="4065244"/>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custDataLst>
                <p:tags r:id="rId15"/>
              </p:custDataLst>
            </p:nvPr>
          </p:nvSpPr>
          <p:spPr>
            <a:xfrm>
              <a:off x="1940633" y="4279903"/>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0 4</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33" name="文本框 32"/>
            <p:cNvSpPr txBox="1"/>
            <p:nvPr>
              <p:custDataLst>
                <p:tags r:id="rId16"/>
              </p:custDataLst>
            </p:nvPr>
          </p:nvSpPr>
          <p:spPr>
            <a:xfrm>
              <a:off x="9156986" y="4138269"/>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0 6</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36" name="文本框 35"/>
            <p:cNvSpPr txBox="1"/>
            <p:nvPr>
              <p:custDataLst>
                <p:tags r:id="rId17"/>
              </p:custDataLst>
            </p:nvPr>
          </p:nvSpPr>
          <p:spPr>
            <a:xfrm>
              <a:off x="4733925" y="4514850"/>
              <a:ext cx="2424430" cy="1938020"/>
            </a:xfrm>
            <a:prstGeom prst="rect">
              <a:avLst/>
            </a:prstGeom>
            <a:noFill/>
            <a:ln>
              <a:noFill/>
              <a:prstDash val="sysDot"/>
            </a:ln>
          </p:spPr>
          <p:txBody>
            <a:bodyPr wrap="square" rtlCol="0">
              <a:spAutoFit/>
            </a:bodyPr>
            <a:lstStyle/>
            <a:p>
              <a:pPr lvl="0" algn="ctr">
                <a:lnSpc>
                  <a:spcPct val="150000"/>
                </a:lnSpc>
              </a:pPr>
              <a:r>
                <a:rPr lang="zh-CN" altLang="zh-CN" sz="1600" kern="100" dirty="0">
                  <a:effectLst/>
                  <a:latin typeface="Arial Regular"/>
                  <a:ea typeface="微软雅黑" panose="020B0503020204020204" pitchFamily="34" charset="-122"/>
                  <a:cs typeface="Arial Regular"/>
                </a:rPr>
                <a:t>质粒酶切验证：</a:t>
              </a:r>
            </a:p>
            <a:p>
              <a:pPr lvl="0" algn="ctr">
                <a:lnSpc>
                  <a:spcPct val="150000"/>
                </a:lnSpc>
              </a:pPr>
              <a:r>
                <a:rPr lang="zh-CN" altLang="zh-CN" sz="1600" kern="100" dirty="0">
                  <a:effectLst/>
                  <a:latin typeface="Arial Regular"/>
                  <a:ea typeface="微软雅黑" panose="020B0503020204020204" pitchFamily="34" charset="-122"/>
                  <a:cs typeface="Arial Regular"/>
                </a:rPr>
                <a:t>加入限制性内切酶反应，通过跑凝胶电泳判断切割后的片段与预计值大小是否一致</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7" name="文本框 36"/>
            <p:cNvSpPr txBox="1"/>
            <p:nvPr>
              <p:custDataLst>
                <p:tags r:id="rId18"/>
              </p:custDataLst>
            </p:nvPr>
          </p:nvSpPr>
          <p:spPr>
            <a:xfrm>
              <a:off x="5571347" y="4138297"/>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0 5</a:t>
              </a:r>
              <a:endParaRPr lang="zh-CN" altLang="en-US" dirty="0">
                <a:solidFill>
                  <a:srgbClr val="4D45BB"/>
                </a:solidFill>
                <a:latin typeface="Roboto" panose="02000000000000000000" pitchFamily="2" charset="0"/>
                <a:ea typeface="思源黑体 CN Light" panose="020B0300000000000000" pitchFamily="34" charset="-122"/>
              </a:endParaRPr>
            </a:p>
          </p:txBody>
        </p:sp>
      </p:grpSp>
      <p:sp>
        <p:nvSpPr>
          <p:cNvPr id="29" name="文本框 28"/>
          <p:cNvSpPr txBox="1"/>
          <p:nvPr/>
        </p:nvSpPr>
        <p:spPr>
          <a:xfrm>
            <a:off x="577900" y="266105"/>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1</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分子实验验证</a:t>
            </a:r>
            <a:endParaRPr sz="2800" b="1" dirty="0">
              <a:solidFill>
                <a:srgbClr val="4D45BB"/>
              </a:solidFill>
              <a:latin typeface="思源黑体 CN Regular" pitchFamily="34" charset="-122"/>
              <a:ea typeface="思源黑体 CN Regular" pitchFamily="34" charset="-122"/>
            </a:endParaRPr>
          </a:p>
        </p:txBody>
      </p:sp>
      <p:sp>
        <p:nvSpPr>
          <p:cNvPr id="3" name="文本框 2"/>
          <p:cNvSpPr txBox="1"/>
          <p:nvPr/>
        </p:nvSpPr>
        <p:spPr>
          <a:xfrm>
            <a:off x="182830" y="807363"/>
            <a:ext cx="3030905" cy="646331"/>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1.</a:t>
            </a:r>
            <a:r>
              <a:rPr lang="zh-CN" altLang="en-US" sz="2400" dirty="0" smtClean="0">
                <a:solidFill>
                  <a:srgbClr val="4D45BB"/>
                </a:solidFill>
                <a:latin typeface="思源黑体旧字形 Light" panose="020B0300000000000000" pitchFamily="34" charset="-128"/>
                <a:ea typeface="思源黑体旧字形 Light" panose="020B0300000000000000" pitchFamily="34" charset="-128"/>
              </a:rPr>
              <a:t>质粒</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构建验证</a:t>
            </a:r>
          </a:p>
        </p:txBody>
      </p:sp>
    </p:spTree>
    <p:extLst>
      <p:ext uri="{BB962C8B-B14F-4D97-AF65-F5344CB8AC3E}">
        <p14:creationId xmlns:p14="http://schemas.microsoft.com/office/powerpoint/2010/main" val="4163658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89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61634" y="965521"/>
            <a:ext cx="3337560" cy="600164"/>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2.</a:t>
            </a:r>
            <a:r>
              <a:rPr lang="zh-CN" altLang="en-US" sz="2400" dirty="0" smtClean="0">
                <a:solidFill>
                  <a:srgbClr val="4D45BB"/>
                </a:solidFill>
                <a:latin typeface="思源黑体旧字形 Light" panose="020B0300000000000000" pitchFamily="34" charset="-128"/>
                <a:ea typeface="思源黑体旧字形 Light" panose="020B0300000000000000" pitchFamily="34" charset="-128"/>
              </a:rPr>
              <a:t>自杀</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开关效果验证</a:t>
            </a:r>
          </a:p>
        </p:txBody>
      </p:sp>
      <p:sp>
        <p:nvSpPr>
          <p:cNvPr id="4" name="文本框 3"/>
          <p:cNvSpPr txBox="1"/>
          <p:nvPr/>
        </p:nvSpPr>
        <p:spPr>
          <a:xfrm>
            <a:off x="4310863" y="1743132"/>
            <a:ext cx="2280706" cy="1294072"/>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导入有自杀开关质粒的</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菌株，并用</a:t>
            </a:r>
            <a:r>
              <a:rPr lang="en-US" altLang="zh-CN" sz="1800" kern="100" dirty="0">
                <a:effectLst/>
                <a:latin typeface="Arial Regular"/>
                <a:ea typeface="微软雅黑" panose="020B0503020204020204" pitchFamily="34" charset="-122"/>
                <a:cs typeface="Times New Roman" panose="02020603050405020304" pitchFamily="18" charset="0"/>
              </a:rPr>
              <a:t>LB</a:t>
            </a:r>
            <a:r>
              <a:rPr lang="zh-CN" altLang="zh-CN" sz="1800" kern="100" dirty="0">
                <a:effectLst/>
                <a:latin typeface="Arial Regular"/>
                <a:ea typeface="微软雅黑" panose="020B0503020204020204" pitchFamily="34" charset="-122"/>
                <a:cs typeface="Arial Regular"/>
              </a:rPr>
              <a:t>培养基培养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7" name="文本框 16"/>
          <p:cNvSpPr txBox="1"/>
          <p:nvPr/>
        </p:nvSpPr>
        <p:spPr>
          <a:xfrm>
            <a:off x="4310836" y="782280"/>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01-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实验组</a:t>
            </a:r>
          </a:p>
        </p:txBody>
      </p:sp>
      <p:sp>
        <p:nvSpPr>
          <p:cNvPr id="29" name="文本框 28"/>
          <p:cNvSpPr txBox="1"/>
          <p:nvPr/>
        </p:nvSpPr>
        <p:spPr>
          <a:xfrm>
            <a:off x="8658231" y="1742508"/>
            <a:ext cx="2280706" cy="1294457"/>
          </a:xfrm>
          <a:prstGeom prst="rect">
            <a:avLst/>
          </a:prstGeom>
          <a:noFill/>
          <a:ln>
            <a:noFill/>
            <a:prstDash val="sysDot"/>
          </a:ln>
        </p:spPr>
        <p:txBody>
          <a:bodyPr wrap="square" rtlCol="0">
            <a:spAutoFit/>
          </a:bodyPr>
          <a:lstStyle/>
          <a:p>
            <a:pPr>
              <a:lnSpc>
                <a:spcPct val="150000"/>
              </a:lnSpc>
            </a:pPr>
            <a:r>
              <a:rPr lang="zh-CN" altLang="zh-CN" sz="1800" kern="100" dirty="0">
                <a:effectLst/>
                <a:latin typeface="Arial Regular"/>
                <a:ea typeface="微软雅黑" panose="020B0503020204020204" pitchFamily="34" charset="-122"/>
                <a:cs typeface="Arial Regular"/>
              </a:rPr>
              <a:t>野生型</a:t>
            </a:r>
            <a:r>
              <a:rPr lang="en-US" altLang="zh-CN" sz="1800" kern="100" dirty="0" err="1">
                <a:effectLst/>
                <a:latin typeface="Arial Regular"/>
                <a:ea typeface="微软雅黑" panose="020B0503020204020204" pitchFamily="34" charset="-122"/>
              </a:rPr>
              <a:t>shewanella</a:t>
            </a:r>
            <a:r>
              <a:rPr lang="zh-CN" altLang="zh-CN" sz="1800" kern="100" dirty="0">
                <a:effectLst/>
                <a:latin typeface="Arial Regular"/>
                <a:ea typeface="微软雅黑" panose="020B0503020204020204" pitchFamily="34" charset="-122"/>
                <a:cs typeface="Arial Regular"/>
              </a:rPr>
              <a:t>菌株，在上述相同条件下培养</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mc:AlternateContent xmlns:mc="http://schemas.openxmlformats.org/markup-compatibility/2006" xmlns:a14="http://schemas.microsoft.com/office/drawing/2010/main">
        <mc:Choice Requires="a14">
          <p:sp>
            <p:nvSpPr>
              <p:cNvPr id="30" name="文本框 29"/>
              <p:cNvSpPr txBox="1"/>
              <p:nvPr/>
            </p:nvSpPr>
            <p:spPr>
              <a:xfrm>
                <a:off x="4186419" y="4333464"/>
                <a:ext cx="3965262" cy="1709571"/>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先在有氧条件下培养菌株，用紫外分光光度计测量</a:t>
                </a:r>
                <a14:m>
                  <m:oMath xmlns:m="http://schemas.openxmlformats.org/officeDocument/2006/math">
                    <m:sSub>
                      <m:sSubPr>
                        <m:ctrlPr>
                          <a:rPr lang="zh-CN" altLang="zh-CN" sz="1800" i="1" kern="100">
                            <a:effectLst/>
                            <a:latin typeface="Cambria Math" panose="02040503050406030204" pitchFamily="18" charset="0"/>
                            <a:ea typeface="DejaVu Math TeX Gyre" panose="02000503000000000000"/>
                            <a:cs typeface="Arial Regular"/>
                          </a:rPr>
                        </m:ctrlPr>
                      </m:sSubPr>
                      <m:e>
                        <m:r>
                          <a:rPr lang="en-US" altLang="zh-CN" sz="1800" i="1" kern="100">
                            <a:effectLst/>
                            <a:latin typeface="Cambria Math" panose="02040503050406030204" pitchFamily="18" charset="0"/>
                            <a:ea typeface="微软雅黑" panose="020B0503020204020204" pitchFamily="34" charset="-122"/>
                            <a:cs typeface="Arial Regular"/>
                          </a:rPr>
                          <m:t>𝑂𝐷</m:t>
                        </m:r>
                      </m:e>
                      <m:sub>
                        <m:r>
                          <a:rPr lang="en-US" altLang="zh-CN" sz="1800" i="1" kern="100">
                            <a:effectLst/>
                            <a:latin typeface="Cambria Math" panose="02040503050406030204" pitchFamily="18" charset="0"/>
                            <a:ea typeface="微软雅黑" panose="020B0503020204020204" pitchFamily="34" charset="-122"/>
                            <a:cs typeface="Arial Regular"/>
                          </a:rPr>
                          <m:t>600</m:t>
                        </m:r>
                        <m:r>
                          <a:rPr lang="en-US" altLang="zh-CN" sz="1800" i="1" kern="100">
                            <a:effectLst/>
                            <a:latin typeface="Cambria Math" panose="02040503050406030204" pitchFamily="18" charset="0"/>
                            <a:ea typeface="微软雅黑" panose="020B0503020204020204" pitchFamily="34" charset="-122"/>
                            <a:cs typeface="Arial Regular"/>
                          </a:rPr>
                          <m:t>𝑛𝑚</m:t>
                        </m:r>
                      </m:sub>
                    </m:sSub>
                  </m:oMath>
                </a14:m>
                <a:r>
                  <a:rPr lang="zh-CN" altLang="zh-CN" sz="1800" kern="100" dirty="0">
                    <a:effectLst/>
                    <a:latin typeface="Arial Regular"/>
                    <a:ea typeface="微软雅黑" panose="020B0503020204020204" pitchFamily="34" charset="-122"/>
                    <a:cs typeface="Arial Regular"/>
                  </a:rPr>
                  <a:t>，当培养物的</a:t>
                </a:r>
                <a14:m>
                  <m:oMath xmlns:m="http://schemas.openxmlformats.org/officeDocument/2006/math">
                    <m:sSub>
                      <m:sSubPr>
                        <m:ctrlPr>
                          <a:rPr lang="zh-CN" altLang="zh-CN" sz="1800" i="1" kern="100">
                            <a:effectLst/>
                            <a:latin typeface="Cambria Math" panose="02040503050406030204" pitchFamily="18" charset="0"/>
                            <a:ea typeface="DejaVu Math TeX Gyre" panose="02000503000000000000"/>
                            <a:cs typeface="Arial Regular"/>
                          </a:rPr>
                        </m:ctrlPr>
                      </m:sSubPr>
                      <m:e>
                        <m:r>
                          <a:rPr lang="en-US" altLang="zh-CN" sz="1800" i="1" kern="100">
                            <a:effectLst/>
                            <a:latin typeface="Cambria Math" panose="02040503050406030204" pitchFamily="18" charset="0"/>
                            <a:ea typeface="微软雅黑" panose="020B0503020204020204" pitchFamily="34" charset="-122"/>
                            <a:cs typeface="Arial Regular"/>
                          </a:rPr>
                          <m:t>𝑂𝐷</m:t>
                        </m:r>
                      </m:e>
                      <m:sub>
                        <m:r>
                          <a:rPr lang="en-US" altLang="zh-CN" sz="1800" i="1" kern="100">
                            <a:effectLst/>
                            <a:latin typeface="Cambria Math" panose="02040503050406030204" pitchFamily="18" charset="0"/>
                            <a:ea typeface="微软雅黑" panose="020B0503020204020204" pitchFamily="34" charset="-122"/>
                            <a:cs typeface="Arial Regular"/>
                          </a:rPr>
                          <m:t>600</m:t>
                        </m:r>
                        <m:r>
                          <a:rPr lang="en-US" altLang="zh-CN" sz="1800" i="1" kern="100">
                            <a:effectLst/>
                            <a:latin typeface="Cambria Math" panose="02040503050406030204" pitchFamily="18" charset="0"/>
                            <a:ea typeface="微软雅黑" panose="020B0503020204020204" pitchFamily="34" charset="-122"/>
                            <a:cs typeface="Arial Regular"/>
                          </a:rPr>
                          <m:t>𝑛𝑚</m:t>
                        </m:r>
                      </m:sub>
                    </m:sSub>
                  </m:oMath>
                </a14:m>
                <a:r>
                  <a:rPr lang="zh-CN" altLang="zh-CN" sz="1800" kern="100" dirty="0">
                    <a:effectLst/>
                    <a:latin typeface="Arial Regular"/>
                    <a:ea typeface="微软雅黑" panose="020B0503020204020204" pitchFamily="34" charset="-122"/>
                    <a:cs typeface="Arial Regular"/>
                  </a:rPr>
                  <a:t>达到约</a:t>
                </a:r>
                <a:r>
                  <a:rPr lang="en-US" altLang="zh-CN" sz="1800" kern="100" dirty="0">
                    <a:effectLst/>
                    <a:latin typeface="Arial Regular"/>
                    <a:ea typeface="微软雅黑" panose="020B0503020204020204" pitchFamily="34" charset="-122"/>
                    <a:cs typeface="Times New Roman" panose="02020603050405020304" pitchFamily="18" charset="0"/>
                  </a:rPr>
                  <a:t>0.1</a:t>
                </a:r>
                <a:r>
                  <a:rPr lang="zh-CN" altLang="zh-CN" sz="1800" kern="100" dirty="0">
                    <a:effectLst/>
                    <a:latin typeface="Arial Regular"/>
                    <a:ea typeface="微软雅黑" panose="020B0503020204020204" pitchFamily="34" charset="-122"/>
                    <a:cs typeface="Arial Regular"/>
                  </a:rPr>
                  <a:t>时转为厌氧条件，每</a:t>
                </a:r>
                <a:r>
                  <a:rPr lang="en-US" altLang="zh-CN" sz="1800" kern="100" dirty="0">
                    <a:effectLst/>
                    <a:latin typeface="Arial Regular"/>
                    <a:ea typeface="微软雅黑" panose="020B0503020204020204" pitchFamily="34" charset="-122"/>
                    <a:cs typeface="Times New Roman" panose="02020603050405020304" pitchFamily="18" charset="0"/>
                  </a:rPr>
                  <a:t>40</a:t>
                </a:r>
                <a:r>
                  <a:rPr lang="zh-CN" altLang="zh-CN" sz="1800" kern="100" dirty="0">
                    <a:effectLst/>
                    <a:latin typeface="Arial Regular"/>
                    <a:ea typeface="微软雅黑" panose="020B0503020204020204" pitchFamily="34" charset="-122"/>
                    <a:cs typeface="Arial Regular"/>
                  </a:rPr>
                  <a:t>分钟测量一次培养物的</a:t>
                </a:r>
                <a14:m>
                  <m:oMath xmlns:m="http://schemas.openxmlformats.org/officeDocument/2006/math">
                    <m:sSub>
                      <m:sSubPr>
                        <m:ctrlPr>
                          <a:rPr lang="zh-CN" altLang="zh-CN" sz="1800" i="1" kern="100">
                            <a:effectLst/>
                            <a:latin typeface="Cambria Math" panose="02040503050406030204" pitchFamily="18" charset="0"/>
                            <a:ea typeface="DejaVu Math TeX Gyre" panose="02000503000000000000"/>
                            <a:cs typeface="Arial Regular"/>
                          </a:rPr>
                        </m:ctrlPr>
                      </m:sSubPr>
                      <m:e>
                        <m:r>
                          <a:rPr lang="en-US" altLang="zh-CN" sz="1800" i="1" kern="100">
                            <a:effectLst/>
                            <a:latin typeface="Cambria Math" panose="02040503050406030204" pitchFamily="18" charset="0"/>
                            <a:ea typeface="微软雅黑" panose="020B0503020204020204" pitchFamily="34" charset="-122"/>
                            <a:cs typeface="Arial Regular"/>
                          </a:rPr>
                          <m:t>𝑂𝐷</m:t>
                        </m:r>
                      </m:e>
                      <m:sub>
                        <m:r>
                          <a:rPr lang="en-US" altLang="zh-CN" sz="1800" i="1" kern="100">
                            <a:effectLst/>
                            <a:latin typeface="Cambria Math" panose="02040503050406030204" pitchFamily="18" charset="0"/>
                            <a:ea typeface="微软雅黑" panose="020B0503020204020204" pitchFamily="34" charset="-122"/>
                            <a:cs typeface="Arial Regular"/>
                          </a:rPr>
                          <m:t>600</m:t>
                        </m:r>
                        <m:r>
                          <a:rPr lang="en-US" altLang="zh-CN" sz="1800" i="1" kern="100">
                            <a:effectLst/>
                            <a:latin typeface="Cambria Math" panose="02040503050406030204" pitchFamily="18" charset="0"/>
                            <a:ea typeface="微软雅黑" panose="020B0503020204020204" pitchFamily="34" charset="-122"/>
                            <a:cs typeface="Arial Regular"/>
                          </a:rPr>
                          <m:t>𝑛𝑚</m:t>
                        </m:r>
                      </m:sub>
                    </m:sSub>
                  </m:oMath>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186419" y="4333464"/>
                <a:ext cx="3965262" cy="1709571"/>
              </a:xfrm>
              <a:prstGeom prst="rect">
                <a:avLst/>
              </a:prstGeom>
              <a:blipFill rotWithShape="1">
                <a:blip r:embed="rId2"/>
                <a:stretch>
                  <a:fillRect l="-13" t="-13" r="5" b="22"/>
                </a:stretch>
              </a:blipFill>
              <a:ln>
                <a:noFill/>
                <a:prstDash val="sysDot"/>
              </a:ln>
            </p:spPr>
            <p:txBody>
              <a:bodyPr/>
              <a:lstStyle/>
              <a:p>
                <a:r>
                  <a:rPr lang="zh-CN" altLang="en-US">
                    <a:noFill/>
                  </a:rPr>
                  <a:t> </a:t>
                </a:r>
              </a:p>
            </p:txBody>
          </p:sp>
        </mc:Fallback>
      </mc:AlternateContent>
      <p:sp>
        <p:nvSpPr>
          <p:cNvPr id="31" name="文本框 30"/>
          <p:cNvSpPr txBox="1"/>
          <p:nvPr/>
        </p:nvSpPr>
        <p:spPr>
          <a:xfrm>
            <a:off x="8564880" y="4332605"/>
            <a:ext cx="3575050" cy="2168525"/>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绘制两种</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菌株的生长曲线，导入有自杀开关质粒的</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菌株生长曲线随时间的增长而呈现下降趋势，而野生型菌株曲线缓慢增长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p:cNvSpPr txBox="1"/>
          <p:nvPr/>
        </p:nvSpPr>
        <p:spPr>
          <a:xfrm>
            <a:off x="8658231" y="782151"/>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02-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对照组</a:t>
            </a:r>
          </a:p>
        </p:txBody>
      </p:sp>
      <p:sp>
        <p:nvSpPr>
          <p:cNvPr id="33" name="文本框 32"/>
          <p:cNvSpPr txBox="1"/>
          <p:nvPr/>
        </p:nvSpPr>
        <p:spPr>
          <a:xfrm>
            <a:off x="4310917" y="3452495"/>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操作</a:t>
            </a:r>
          </a:p>
        </p:txBody>
      </p:sp>
      <p:sp>
        <p:nvSpPr>
          <p:cNvPr id="34" name="文本框 33"/>
          <p:cNvSpPr txBox="1"/>
          <p:nvPr/>
        </p:nvSpPr>
        <p:spPr>
          <a:xfrm>
            <a:off x="8658401" y="3452402"/>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04-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预期结果</a:t>
            </a:r>
          </a:p>
        </p:txBody>
      </p:sp>
      <p:pic>
        <p:nvPicPr>
          <p:cNvPr id="14" name="图片 13"/>
          <p:cNvPicPr>
            <a:picLocks noChangeAspect="1"/>
          </p:cNvPicPr>
          <p:nvPr/>
        </p:nvPicPr>
        <p:blipFill>
          <a:blip r:embed="rId3" cstate="print">
            <a:extLst/>
          </a:blip>
          <a:stretch>
            <a:fillRect/>
          </a:stretch>
        </p:blipFill>
        <p:spPr>
          <a:xfrm>
            <a:off x="10475842" y="374474"/>
            <a:ext cx="1488965" cy="413601"/>
          </a:xfrm>
          <a:prstGeom prst="rect">
            <a:avLst/>
          </a:prstGeom>
        </p:spPr>
      </p:pic>
      <p:sp>
        <p:nvSpPr>
          <p:cNvPr id="16" name="文本框 15"/>
          <p:cNvSpPr txBox="1"/>
          <p:nvPr/>
        </p:nvSpPr>
        <p:spPr>
          <a:xfrm>
            <a:off x="577900" y="266105"/>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1</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分子实验验证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357474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88866" y="896580"/>
            <a:ext cx="4182935" cy="646331"/>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3.NADH/NAD</a:t>
            </a:r>
            <a:r>
              <a:rPr lang="en-US" altLang="zh-CN" sz="2400" dirty="0">
                <a:solidFill>
                  <a:srgbClr val="4D45BB"/>
                </a:solidFill>
                <a:latin typeface="思源黑体旧字形 Light" panose="020B0300000000000000" pitchFamily="34" charset="-128"/>
                <a:ea typeface="思源黑体旧字形 Light" panose="020B0300000000000000" pitchFamily="34" charset="-128"/>
              </a:rPr>
              <a:t>+</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提高效果验证</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grpSp>
        <p:nvGrpSpPr>
          <p:cNvPr id="6" name="组合 5"/>
          <p:cNvGrpSpPr/>
          <p:nvPr/>
        </p:nvGrpSpPr>
        <p:grpSpPr>
          <a:xfrm>
            <a:off x="4587436" y="787866"/>
            <a:ext cx="7552525" cy="6124420"/>
            <a:chOff x="4587436" y="787866"/>
            <a:chExt cx="7552525" cy="6124420"/>
          </a:xfrm>
        </p:grpSpPr>
        <p:sp>
          <p:nvSpPr>
            <p:cNvPr id="29" name="文本框 28"/>
            <p:cNvSpPr txBox="1"/>
            <p:nvPr/>
          </p:nvSpPr>
          <p:spPr>
            <a:xfrm>
              <a:off x="8834126" y="1776798"/>
              <a:ext cx="2280706" cy="878574"/>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野生型</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 name="文本框 30"/>
            <p:cNvSpPr txBox="1"/>
            <p:nvPr/>
          </p:nvSpPr>
          <p:spPr>
            <a:xfrm>
              <a:off x="8739938" y="4254089"/>
              <a:ext cx="3400023" cy="1753235"/>
            </a:xfrm>
            <a:prstGeom prst="rect">
              <a:avLst/>
            </a:prstGeom>
            <a:noFill/>
            <a:ln>
              <a:noFill/>
              <a:prstDash val="sysDot"/>
            </a:ln>
          </p:spPr>
          <p:txBody>
            <a:bodyPr wrap="square" rtlCol="0">
              <a:spAutoFit/>
            </a:bodyPr>
            <a:lstStyle/>
            <a:p>
              <a:pPr lvl="0" algn="just">
                <a:lnSpc>
                  <a:spcPct val="150000"/>
                </a:lnSpc>
              </a:pPr>
              <a:r>
                <a:rPr lang="zh-CN" altLang="zh-CN" dirty="0">
                  <a:latin typeface="思源黑体 CN Light" pitchFamily="34" charset="-122"/>
                  <a:ea typeface="思源黑体 CN Light" pitchFamily="34" charset="-122"/>
                </a:rPr>
                <a:t>导入有构建质粒的shewanella菌株产生的NADH/NAD+的含量比野生型菌株的NADH/NAD+的含量多</a:t>
              </a:r>
            </a:p>
          </p:txBody>
        </p:sp>
        <p:sp>
          <p:nvSpPr>
            <p:cNvPr id="32" name="文本框 31"/>
            <p:cNvSpPr txBox="1"/>
            <p:nvPr/>
          </p:nvSpPr>
          <p:spPr>
            <a:xfrm>
              <a:off x="8740146" y="787866"/>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02-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对照组</a:t>
              </a:r>
            </a:p>
          </p:txBody>
        </p:sp>
        <p:grpSp>
          <p:nvGrpSpPr>
            <p:cNvPr id="2" name="组合 1"/>
            <p:cNvGrpSpPr/>
            <p:nvPr/>
          </p:nvGrpSpPr>
          <p:grpSpPr>
            <a:xfrm>
              <a:off x="4587436" y="896580"/>
              <a:ext cx="3605047" cy="6015706"/>
              <a:chOff x="4251173" y="896580"/>
              <a:chExt cx="3605047" cy="6015706"/>
            </a:xfrm>
          </p:grpSpPr>
          <p:sp>
            <p:nvSpPr>
              <p:cNvPr id="4" name="文本框 3"/>
              <p:cNvSpPr txBox="1"/>
              <p:nvPr/>
            </p:nvSpPr>
            <p:spPr>
              <a:xfrm>
                <a:off x="4251173" y="1832032"/>
                <a:ext cx="2280706" cy="878574"/>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导入有构建质粒的</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4307026" y="896580"/>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01-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实验组</a:t>
                </a:r>
              </a:p>
            </p:txBody>
          </p:sp>
          <mc:AlternateContent xmlns:mc="http://schemas.openxmlformats.org/markup-compatibility/2006" xmlns:a14="http://schemas.microsoft.com/office/drawing/2010/main">
            <mc:Choice Requires="a14">
              <p:sp>
                <p:nvSpPr>
                  <p:cNvPr id="30" name="文本框 29"/>
                  <p:cNvSpPr txBox="1"/>
                  <p:nvPr/>
                </p:nvSpPr>
                <p:spPr>
                  <a:xfrm>
                    <a:off x="4307205" y="4332605"/>
                    <a:ext cx="3549015" cy="2579681"/>
                  </a:xfrm>
                  <a:prstGeom prst="rect">
                    <a:avLst/>
                  </a:prstGeom>
                  <a:noFill/>
                  <a:ln>
                    <a:noFill/>
                    <a:prstDash val="sysDot"/>
                  </a:ln>
                </p:spPr>
                <p:txBody>
                  <a:bodyPr wrap="square" rtlCol="0">
                    <a:spAutoFit/>
                  </a:bodyPr>
                  <a:lstStyle/>
                  <a:p>
                    <a:pPr algn="just">
                      <a:lnSpc>
                        <a:spcPct val="150000"/>
                      </a:lnSpc>
                    </a:pPr>
                    <a:r>
                      <a:rPr lang="zh-CN" altLang="zh-CN" dirty="0">
                        <a:latin typeface="思源黑体 CN Light" pitchFamily="34" charset="-122"/>
                        <a:ea typeface="思源黑体 CN Light" pitchFamily="34" charset="-122"/>
                      </a:rPr>
                      <a:t>获得细菌提取液后，用比色法测定</a:t>
                    </a:r>
                    <a14:m>
                      <m:oMath xmlns:m="http://schemas.openxmlformats.org/officeDocument/2006/math">
                        <m:sSub>
                          <m:sSubPr>
                            <m:ctrlPr>
                              <a:rPr lang="zh-CN" altLang="zh-CN" i="1">
                                <a:latin typeface="Cambria Math" panose="02040503050406030204" pitchFamily="18" charset="0"/>
                                <a:ea typeface="思源黑体 CN Light" pitchFamily="34" charset="-122"/>
                              </a:rPr>
                            </m:ctrlPr>
                          </m:sSubPr>
                          <m:e>
                            <m:r>
                              <a:rPr lang="en-US" altLang="zh-CN">
                                <a:latin typeface="Cambria Math" panose="02040503050406030204" pitchFamily="18" charset="0"/>
                                <a:ea typeface="思源黑体 CN Light" pitchFamily="34" charset="-122"/>
                              </a:rPr>
                              <m:t>𝑶𝑫</m:t>
                            </m:r>
                          </m:e>
                          <m:sub>
                            <m:r>
                              <a:rPr lang="en-US" altLang="zh-CN">
                                <a:latin typeface="Cambria Math" panose="02040503050406030204" pitchFamily="18" charset="0"/>
                                <a:ea typeface="思源黑体 CN Light" pitchFamily="34" charset="-122"/>
                              </a:rPr>
                              <m:t>𝟓𝟔𝟓</m:t>
                            </m:r>
                            <m:r>
                              <a:rPr lang="en-US" altLang="zh-CN">
                                <a:latin typeface="Cambria Math" panose="02040503050406030204" pitchFamily="18" charset="0"/>
                                <a:ea typeface="思源黑体 CN Light" pitchFamily="34" charset="-122"/>
                              </a:rPr>
                              <m:t>𝒏𝒎</m:t>
                            </m:r>
                          </m:sub>
                        </m:sSub>
                      </m:oMath>
                    </a14:m>
                    <a:r>
                      <a:rPr lang="zh-CN" altLang="zh-CN" dirty="0">
                        <a:latin typeface="思源黑体 CN Light" pitchFamily="34" charset="-122"/>
                        <a:ea typeface="思源黑体 CN Light" pitchFamily="34" charset="-122"/>
                      </a:rPr>
                      <a:t>或用荧光法测量在</a:t>
                    </a:r>
                    <a14:m>
                      <m:oMath xmlns:m="http://schemas.openxmlformats.org/officeDocument/2006/math">
                        <m:sSub>
                          <m:sSubPr>
                            <m:ctrlPr>
                              <a:rPr lang="zh-CN" altLang="zh-CN" i="1">
                                <a:latin typeface="Cambria Math" panose="02040503050406030204" pitchFamily="18" charset="0"/>
                                <a:ea typeface="思源黑体 CN Light" pitchFamily="34" charset="-122"/>
                              </a:rPr>
                            </m:ctrlPr>
                          </m:sSubPr>
                          <m:e>
                            <m:r>
                              <a:rPr lang="en-US" altLang="zh-CN">
                                <a:latin typeface="Cambria Math" panose="02040503050406030204" pitchFamily="18" charset="0"/>
                                <a:ea typeface="思源黑体 CN Light" pitchFamily="34" charset="-122"/>
                              </a:rPr>
                              <m:t>𝝀</m:t>
                            </m:r>
                          </m:e>
                          <m:sub>
                            <m:r>
                              <a:rPr lang="en-US" altLang="zh-CN">
                                <a:latin typeface="Cambria Math" panose="02040503050406030204" pitchFamily="18" charset="0"/>
                                <a:ea typeface="思源黑体 CN Light" pitchFamily="34" charset="-122"/>
                              </a:rPr>
                              <m:t>𝒆𝒙</m:t>
                            </m:r>
                            <m:r>
                              <a:rPr lang="en-US" altLang="zh-CN">
                                <a:latin typeface="Cambria Math" panose="02040503050406030204" pitchFamily="18" charset="0"/>
                                <a:ea typeface="思源黑体 CN Light" pitchFamily="34" charset="-122"/>
                              </a:rPr>
                              <m:t>/</m:t>
                            </m:r>
                            <m:r>
                              <a:rPr lang="en-US" altLang="zh-CN">
                                <a:latin typeface="Cambria Math" panose="02040503050406030204" pitchFamily="18" charset="0"/>
                                <a:ea typeface="思源黑体 CN Light" pitchFamily="34" charset="-122"/>
                              </a:rPr>
                              <m:t>𝒆𝒎</m:t>
                            </m:r>
                          </m:sub>
                        </m:sSub>
                      </m:oMath>
                    </a14:m>
                    <a:r>
                      <a:rPr lang="en-US" altLang="zh-CN" dirty="0">
                        <a:latin typeface="思源黑体 CN Light" pitchFamily="34" charset="-122"/>
                        <a:ea typeface="思源黑体 CN Light" pitchFamily="34" charset="-122"/>
                      </a:rPr>
                      <a:t>=530/585nm</a:t>
                    </a:r>
                    <a:r>
                      <a:rPr lang="zh-CN" altLang="zh-CN" dirty="0">
                        <a:latin typeface="思源黑体 CN Light" pitchFamily="34" charset="-122"/>
                        <a:ea typeface="思源黑体 CN Light" pitchFamily="34" charset="-122"/>
                      </a:rPr>
                      <a:t>下的荧光强度，进而获得菌株产生的</a:t>
                    </a:r>
                    <a:r>
                      <a:rPr lang="en-US" altLang="zh-CN" dirty="0">
                        <a:latin typeface="思源黑体 CN Light" pitchFamily="34" charset="-122"/>
                        <a:ea typeface="思源黑体 CN Light" pitchFamily="34" charset="-122"/>
                      </a:rPr>
                      <a:t>NADH/NAD+</a:t>
                    </a:r>
                    <a:r>
                      <a:rPr lang="zh-CN" altLang="zh-CN" dirty="0">
                        <a:latin typeface="思源黑体 CN Light" pitchFamily="34" charset="-122"/>
                        <a:ea typeface="思源黑体 CN Light" pitchFamily="34" charset="-122"/>
                      </a:rPr>
                      <a:t>的含量</a:t>
                    </a:r>
                  </a:p>
                  <a:p>
                    <a:pPr lvl="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07205" y="4332605"/>
                    <a:ext cx="3549015" cy="2579681"/>
                  </a:xfrm>
                  <a:prstGeom prst="rect">
                    <a:avLst/>
                  </a:prstGeom>
                  <a:blipFill>
                    <a:blip r:embed="rId3"/>
                    <a:stretch>
                      <a:fillRect l="-1546" r="-7732"/>
                    </a:stretch>
                  </a:blipFill>
                  <a:ln>
                    <a:noFill/>
                    <a:prstDash val="sysDot"/>
                  </a:ln>
                </p:spPr>
                <p:txBody>
                  <a:bodyPr/>
                  <a:lstStyle/>
                  <a:p>
                    <a:r>
                      <a:rPr lang="zh-CN" altLang="en-US">
                        <a:noFill/>
                      </a:rPr>
                      <a:t> </a:t>
                    </a:r>
                  </a:p>
                </p:txBody>
              </p:sp>
            </mc:Fallback>
          </mc:AlternateContent>
          <p:sp>
            <p:nvSpPr>
              <p:cNvPr id="33" name="文本框 32"/>
              <p:cNvSpPr txBox="1"/>
              <p:nvPr/>
            </p:nvSpPr>
            <p:spPr>
              <a:xfrm>
                <a:off x="4307107" y="3373755"/>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操作</a:t>
                </a:r>
              </a:p>
            </p:txBody>
          </p:sp>
        </p:grpSp>
        <p:sp>
          <p:nvSpPr>
            <p:cNvPr id="34" name="文本框 33"/>
            <p:cNvSpPr txBox="1"/>
            <p:nvPr/>
          </p:nvSpPr>
          <p:spPr>
            <a:xfrm>
              <a:off x="8834296" y="3373662"/>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04-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预期结果</a:t>
              </a:r>
            </a:p>
          </p:txBody>
        </p:sp>
      </p:grpSp>
      <p:pic>
        <p:nvPicPr>
          <p:cNvPr id="14" name="图片 13"/>
          <p:cNvPicPr>
            <a:picLocks noChangeAspect="1"/>
          </p:cNvPicPr>
          <p:nvPr/>
        </p:nvPicPr>
        <p:blipFill>
          <a:blip r:embed="rId4" cstate="print">
            <a:extLst/>
          </a:blip>
          <a:stretch>
            <a:fillRect/>
          </a:stretch>
        </p:blipFill>
        <p:spPr>
          <a:xfrm>
            <a:off x="10475842" y="374474"/>
            <a:ext cx="1488965" cy="413601"/>
          </a:xfrm>
          <a:prstGeom prst="rect">
            <a:avLst/>
          </a:prstGeom>
        </p:spPr>
      </p:pic>
      <p:sp>
        <p:nvSpPr>
          <p:cNvPr id="16" name="文本框 15"/>
          <p:cNvSpPr txBox="1"/>
          <p:nvPr/>
        </p:nvSpPr>
        <p:spPr>
          <a:xfrm>
            <a:off x="577900" y="266105"/>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1</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分子实验验证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307805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778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86254" y="1013438"/>
            <a:ext cx="3455670" cy="646331"/>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4.</a:t>
            </a:r>
            <a:r>
              <a:rPr lang="zh-CN" altLang="en-US" sz="2400" dirty="0" smtClean="0">
                <a:solidFill>
                  <a:srgbClr val="4D45BB"/>
                </a:solidFill>
                <a:latin typeface="思源黑体旧字形 Light" panose="020B0300000000000000" pitchFamily="34" charset="-128"/>
                <a:ea typeface="思源黑体旧字形 Light" panose="020B0300000000000000" pitchFamily="34" charset="-128"/>
              </a:rPr>
              <a:t>基因</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敲除效果验证</a:t>
            </a:r>
          </a:p>
        </p:txBody>
      </p:sp>
      <p:sp>
        <p:nvSpPr>
          <p:cNvPr id="4" name="文本框 3"/>
          <p:cNvSpPr txBox="1"/>
          <p:nvPr>
            <p:custDataLst>
              <p:tags r:id="rId1"/>
            </p:custDataLst>
          </p:nvPr>
        </p:nvSpPr>
        <p:spPr>
          <a:xfrm>
            <a:off x="4434688" y="1743132"/>
            <a:ext cx="2280706" cy="878574"/>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导入有</a:t>
            </a:r>
            <a:r>
              <a:rPr lang="en-US" altLang="zh-CN" sz="1800" kern="100" dirty="0">
                <a:effectLst/>
                <a:latin typeface="Arial Regular"/>
                <a:ea typeface="微软雅黑" panose="020B0503020204020204" pitchFamily="34" charset="-122"/>
                <a:cs typeface="Times New Roman" panose="02020603050405020304" pitchFamily="18" charset="0"/>
              </a:rPr>
              <a:t>CRISPR</a:t>
            </a:r>
            <a:r>
              <a:rPr lang="zh-CN" altLang="zh-CN" sz="1800" kern="100" dirty="0">
                <a:effectLst/>
                <a:latin typeface="Arial Regular"/>
                <a:ea typeface="微软雅黑" panose="020B0503020204020204" pitchFamily="34" charset="-122"/>
                <a:cs typeface="Arial Regular"/>
              </a:rPr>
              <a:t>质粒的</a:t>
            </a:r>
            <a:r>
              <a:rPr lang="en-US" altLang="zh-CN" sz="1800" kern="100" dirty="0" err="1">
                <a:effectLst/>
                <a:latin typeface="Arial Regular"/>
                <a:ea typeface="微软雅黑" panose="020B0503020204020204" pitchFamily="34" charset="-122"/>
                <a:cs typeface="Times New Roman" panose="02020603050405020304" pitchFamily="18" charset="0"/>
              </a:rPr>
              <a:t>shewanella</a:t>
            </a:r>
            <a:r>
              <a:rPr lang="zh-CN" altLang="zh-CN" sz="1800" kern="100" dirty="0">
                <a:effectLst/>
                <a:latin typeface="Arial Regular"/>
                <a:ea typeface="微软雅黑" panose="020B0503020204020204" pitchFamily="34" charset="-122"/>
                <a:cs typeface="Arial Regular"/>
              </a:rPr>
              <a:t>菌株</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7" name="文本框 16"/>
          <p:cNvSpPr txBox="1"/>
          <p:nvPr>
            <p:custDataLst>
              <p:tags r:id="rId2"/>
            </p:custDataLst>
          </p:nvPr>
        </p:nvSpPr>
        <p:spPr>
          <a:xfrm>
            <a:off x="4491811" y="896580"/>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01-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实验组</a:t>
            </a:r>
          </a:p>
        </p:txBody>
      </p:sp>
      <p:sp>
        <p:nvSpPr>
          <p:cNvPr id="29" name="文本框 28"/>
          <p:cNvSpPr txBox="1"/>
          <p:nvPr>
            <p:custDataLst>
              <p:tags r:id="rId3"/>
            </p:custDataLst>
          </p:nvPr>
        </p:nvSpPr>
        <p:spPr>
          <a:xfrm>
            <a:off x="8547741" y="1776798"/>
            <a:ext cx="2280706" cy="922020"/>
          </a:xfrm>
          <a:prstGeom prst="rect">
            <a:avLst/>
          </a:prstGeom>
          <a:noFill/>
          <a:ln>
            <a:noFill/>
            <a:prstDash val="sysDot"/>
          </a:ln>
        </p:spPr>
        <p:txBody>
          <a:bodyPr wrap="square" rtlCol="0">
            <a:spAutoFit/>
          </a:bodyPr>
          <a:lstStyle/>
          <a:p>
            <a:pPr lvl="0" algn="just">
              <a:lnSpc>
                <a:spcPct val="150000"/>
              </a:lnSpc>
              <a:buClrTx/>
              <a:buSzTx/>
              <a:buFontTx/>
            </a:pPr>
            <a:r>
              <a:rPr lang="zh-CN" altLang="zh-CN" sz="1800" kern="100" dirty="0">
                <a:effectLst/>
                <a:latin typeface="Arial Regular"/>
                <a:ea typeface="微软雅黑" panose="020B0503020204020204" pitchFamily="34" charset="-122"/>
                <a:cs typeface="Arial Regular"/>
              </a:rPr>
              <a:t>野生型shewanella菌株菌株</a:t>
            </a:r>
          </a:p>
        </p:txBody>
      </p:sp>
      <p:sp>
        <p:nvSpPr>
          <p:cNvPr id="30" name="文本框 29"/>
          <p:cNvSpPr txBox="1"/>
          <p:nvPr>
            <p:custDataLst>
              <p:tags r:id="rId4"/>
            </p:custDataLst>
          </p:nvPr>
        </p:nvSpPr>
        <p:spPr>
          <a:xfrm>
            <a:off x="4251189" y="4332829"/>
            <a:ext cx="3965262" cy="1753235"/>
          </a:xfrm>
          <a:prstGeom prst="rect">
            <a:avLst/>
          </a:prstGeom>
          <a:noFill/>
          <a:ln>
            <a:noFill/>
            <a:prstDash val="sysDot"/>
          </a:ln>
        </p:spPr>
        <p:txBody>
          <a:bodyPr wrap="square" rtlCol="0">
            <a:spAutoFit/>
          </a:bodyPr>
          <a:lstStyle/>
          <a:p>
            <a:pPr lvl="0" algn="just">
              <a:lnSpc>
                <a:spcPct val="150000"/>
              </a:lnSpc>
              <a:buClrTx/>
              <a:buSzTx/>
              <a:buFontTx/>
            </a:pPr>
            <a:r>
              <a:rPr lang="zh-CN" altLang="zh-CN" kern="100">
                <a:effectLst/>
                <a:latin typeface="Arial Regular"/>
                <a:ea typeface="微软雅黑" panose="020B0503020204020204" pitchFamily="34" charset="-122"/>
                <a:cs typeface="Arial Regular"/>
              </a:rPr>
              <a:t>让菌株在适宜条件下培养诱导蛋白质表达，在诱导结束时收集细菌并破坏，将产物进行SDS-PAGE分析</a:t>
            </a:r>
          </a:p>
          <a:p>
            <a:pPr lvl="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 name="文本框 30"/>
          <p:cNvSpPr txBox="1"/>
          <p:nvPr>
            <p:custDataLst>
              <p:tags r:id="rId5"/>
            </p:custDataLst>
          </p:nvPr>
        </p:nvSpPr>
        <p:spPr>
          <a:xfrm>
            <a:off x="8739938" y="4332829"/>
            <a:ext cx="3400023" cy="1337945"/>
          </a:xfrm>
          <a:prstGeom prst="rect">
            <a:avLst/>
          </a:prstGeom>
          <a:noFill/>
          <a:ln>
            <a:noFill/>
            <a:prstDash val="sysDot"/>
          </a:ln>
        </p:spPr>
        <p:txBody>
          <a:bodyPr wrap="square" rtlCol="0">
            <a:spAutoFit/>
          </a:bodyPr>
          <a:lstStyle/>
          <a:p>
            <a:pPr lvl="0" algn="just">
              <a:lnSpc>
                <a:spcPct val="150000"/>
              </a:lnSpc>
            </a:pPr>
            <a:r>
              <a:rPr lang="zh-CN" altLang="zh-CN" sz="1800" kern="100" dirty="0">
                <a:effectLst/>
                <a:latin typeface="Arial Regular"/>
                <a:ea typeface="微软雅黑" panose="020B0503020204020204" pitchFamily="34" charset="-122"/>
                <a:cs typeface="Arial Regular"/>
              </a:rPr>
              <a:t>导入有CRISPR质粒的shewanella菌株的MtrB/E蛋白量少于野生型shewanella菌株菌株</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p:cNvSpPr txBox="1"/>
          <p:nvPr>
            <p:custDataLst>
              <p:tags r:id="rId6"/>
            </p:custDataLst>
          </p:nvPr>
        </p:nvSpPr>
        <p:spPr>
          <a:xfrm>
            <a:off x="8437251" y="896451"/>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02-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对照组</a:t>
            </a:r>
          </a:p>
        </p:txBody>
      </p:sp>
      <p:sp>
        <p:nvSpPr>
          <p:cNvPr id="33" name="文本框 32"/>
          <p:cNvSpPr txBox="1"/>
          <p:nvPr>
            <p:custDataLst>
              <p:tags r:id="rId7"/>
            </p:custDataLst>
          </p:nvPr>
        </p:nvSpPr>
        <p:spPr>
          <a:xfrm>
            <a:off x="4376957" y="3535045"/>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操作</a:t>
            </a:r>
          </a:p>
        </p:txBody>
      </p:sp>
      <p:sp>
        <p:nvSpPr>
          <p:cNvPr id="34" name="文本框 33"/>
          <p:cNvSpPr txBox="1"/>
          <p:nvPr>
            <p:custDataLst>
              <p:tags r:id="rId8"/>
            </p:custDataLst>
          </p:nvPr>
        </p:nvSpPr>
        <p:spPr>
          <a:xfrm>
            <a:off x="8740316" y="3534952"/>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04-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预期结果</a:t>
            </a:r>
          </a:p>
        </p:txBody>
      </p:sp>
      <p:pic>
        <p:nvPicPr>
          <p:cNvPr id="14" name="图片 13"/>
          <p:cNvPicPr>
            <a:picLocks noChangeAspect="1"/>
          </p:cNvPicPr>
          <p:nvPr/>
        </p:nvPicPr>
        <p:blipFill>
          <a:blip r:embed="rId10" cstate="print">
            <a:extLst/>
          </a:blip>
          <a:stretch>
            <a:fillRect/>
          </a:stretch>
        </p:blipFill>
        <p:spPr>
          <a:xfrm>
            <a:off x="10475842" y="374474"/>
            <a:ext cx="1488965" cy="413601"/>
          </a:xfrm>
          <a:prstGeom prst="rect">
            <a:avLst/>
          </a:prstGeom>
        </p:spPr>
      </p:pic>
      <p:sp>
        <p:nvSpPr>
          <p:cNvPr id="16" name="文本框 15"/>
          <p:cNvSpPr txBox="1"/>
          <p:nvPr/>
        </p:nvSpPr>
        <p:spPr>
          <a:xfrm>
            <a:off x="577900" y="266105"/>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1</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分子实验验证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37290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30" name="文本框 29"/>
          <p:cNvSpPr txBox="1"/>
          <p:nvPr/>
        </p:nvSpPr>
        <p:spPr>
          <a:xfrm>
            <a:off x="42207" y="1798912"/>
            <a:ext cx="4201795" cy="4707890"/>
          </a:xfrm>
          <a:prstGeom prst="rect">
            <a:avLst/>
          </a:prstGeom>
          <a:noFill/>
          <a:ln>
            <a:noFill/>
            <a:prstDash val="sysDot"/>
          </a:ln>
        </p:spPr>
        <p:txBody>
          <a:bodyPr wrap="square" rtlCol="0">
            <a:spAutoFit/>
          </a:bodyPr>
          <a:lstStyle/>
          <a:p>
            <a:pPr>
              <a:lnSpc>
                <a:spcPct val="150000"/>
              </a:lnSpc>
            </a:pPr>
            <a:r>
              <a:rPr lang="zh-CN" altLang="en-US" sz="1800" dirty="0">
                <a:solidFill>
                  <a:srgbClr val="4D45BB"/>
                </a:solidFill>
                <a:latin typeface="思源黑体 CN Normal" panose="020B0400000000000000" pitchFamily="34" charset="-122"/>
                <a:ea typeface="思源黑体 CN Normal" panose="020B0400000000000000" pitchFamily="34" charset="-122"/>
              </a:rPr>
              <a:t>方案1:</a:t>
            </a:r>
          </a:p>
          <a:p>
            <a:pPr algn="l">
              <a:lnSpc>
                <a:spcPct val="150000"/>
              </a:lnSpc>
              <a:buClrTx/>
              <a:buSzTx/>
              <a:buFontTx/>
            </a:pPr>
            <a:r>
              <a:rPr lang="zh-CN" altLang="zh-CN" sz="1400" kern="100" dirty="0">
                <a:effectLst/>
                <a:latin typeface="Arial Regular"/>
                <a:ea typeface="微软雅黑" panose="020B0503020204020204" pitchFamily="34" charset="-122"/>
                <a:cs typeface="Arial Regular"/>
              </a:rPr>
              <a:t>构建高通量检测系统。：</a:t>
            </a:r>
          </a:p>
          <a:p>
            <a:pPr algn="l">
              <a:lnSpc>
                <a:spcPct val="150000"/>
              </a:lnSpc>
              <a:buClrTx/>
              <a:buSzTx/>
              <a:buFontTx/>
            </a:pPr>
            <a:r>
              <a:rPr lang="zh-CN" altLang="zh-CN" sz="1400" kern="100" dirty="0">
                <a:effectLst/>
                <a:latin typeface="Arial Regular"/>
                <a:ea typeface="微软雅黑" panose="020B0503020204020204" pitchFamily="34" charset="-122"/>
                <a:cs typeface="Arial Regular"/>
              </a:rPr>
              <a:t>该方法由96孔微滴度板作为反应器，微板读取器作为检测器，在培养基制备完成后，加入凡士林覆盖液体表面，在厌氧气氛下用高透射率透明胶带密封油井，进一步确保厌氧状态。利用全波长微板阅读器在相应偶氮染料波长处测量了96孔微滴度板中吸光光率。减去背景值，绘制染料浓度与吸收率的标准曲线，设计脱色率计算公式。脱色后，使用紫外线可见分光光度计再分别对原始培养基及其脱色后培养基进行200至800纳米的UV-vis光谱分析。因为此方案是连续显示结果，所以直接到吸光度不明显降低为止。</a:t>
            </a:r>
          </a:p>
          <a:p>
            <a:pPr>
              <a:lnSpc>
                <a:spcPct val="150000"/>
              </a:lnSpc>
            </a:pPr>
            <a:endPar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37" name="文本框 36"/>
          <p:cNvSpPr txBox="1"/>
          <p:nvPr/>
        </p:nvSpPr>
        <p:spPr>
          <a:xfrm>
            <a:off x="8657797" y="1152139"/>
            <a:ext cx="2913461" cy="3784600"/>
          </a:xfrm>
          <a:prstGeom prst="rect">
            <a:avLst/>
          </a:prstGeom>
          <a:noFill/>
          <a:ln>
            <a:noFill/>
            <a:prstDash val="sysDot"/>
          </a:ln>
        </p:spPr>
        <p:txBody>
          <a:bodyPr wrap="square" rtlCol="0">
            <a:spAutoFit/>
          </a:bodyPr>
          <a:lstStyle/>
          <a:p>
            <a:pPr>
              <a:lnSpc>
                <a:spcPct val="150000"/>
              </a:lnSpc>
            </a:pPr>
            <a:r>
              <a:rPr lang="zh-CN" altLang="en-US" sz="1800" dirty="0">
                <a:solidFill>
                  <a:srgbClr val="4D45BB"/>
                </a:solidFill>
                <a:latin typeface="思源黑体 CN Normal" panose="020B0400000000000000" pitchFamily="34" charset="-122"/>
                <a:ea typeface="思源黑体 CN Normal" panose="020B0400000000000000" pitchFamily="34" charset="-122"/>
              </a:rPr>
              <a:t>方案2:</a:t>
            </a:r>
          </a:p>
          <a:p>
            <a:pPr>
              <a:lnSpc>
                <a:spcPct val="150000"/>
              </a:lnSpc>
            </a:pPr>
            <a:r>
              <a:rPr lang="zh-CN" altLang="zh-CN" sz="1600" kern="100" dirty="0">
                <a:effectLst/>
                <a:latin typeface="Arial Regular"/>
                <a:ea typeface="微软雅黑" panose="020B0503020204020204" pitchFamily="34" charset="-122"/>
                <a:cs typeface="Arial Regular"/>
              </a:rPr>
              <a:t>常规方法如下：使用血清小瓶来保持无氧大气、使用分光光度法检测染料吸光率。预期在</a:t>
            </a:r>
            <a:r>
              <a:rPr lang="en-US" altLang="zh-CN" sz="1600" kern="100" dirty="0">
                <a:effectLst/>
                <a:latin typeface="Arial Regular"/>
                <a:ea typeface="微软雅黑" panose="020B0503020204020204" pitchFamily="34" charset="-122"/>
                <a:cs typeface="Times New Roman" panose="02020603050405020304" pitchFamily="18" charset="0"/>
              </a:rPr>
              <a:t>0h</a:t>
            </a:r>
            <a:r>
              <a:rPr lang="zh-CN" altLang="zh-CN" sz="1600" kern="100" dirty="0">
                <a:effectLst/>
                <a:latin typeface="Arial Regular"/>
                <a:ea typeface="微软雅黑" panose="020B0503020204020204" pitchFamily="34" charset="-122"/>
                <a:cs typeface="Arial Regular"/>
              </a:rPr>
              <a:t>，</a:t>
            </a:r>
            <a:r>
              <a:rPr lang="en-US" altLang="zh-CN" sz="1600" kern="100" dirty="0">
                <a:effectLst/>
                <a:latin typeface="Arial Regular"/>
                <a:ea typeface="微软雅黑" panose="020B0503020204020204" pitchFamily="34" charset="-122"/>
                <a:cs typeface="Times New Roman" panose="02020603050405020304" pitchFamily="18" charset="0"/>
              </a:rPr>
              <a:t>5h</a:t>
            </a:r>
            <a:r>
              <a:rPr lang="zh-CN" altLang="zh-CN" sz="1600" kern="100" dirty="0">
                <a:effectLst/>
                <a:latin typeface="Arial Regular"/>
                <a:ea typeface="微软雅黑" panose="020B0503020204020204" pitchFamily="34" charset="-122"/>
                <a:cs typeface="Arial Regular"/>
              </a:rPr>
              <a:t>，</a:t>
            </a:r>
            <a:r>
              <a:rPr lang="en-US" altLang="zh-CN" sz="1600" kern="100" dirty="0">
                <a:effectLst/>
                <a:latin typeface="Arial Regular"/>
                <a:ea typeface="微软雅黑" panose="020B0503020204020204" pitchFamily="34" charset="-122"/>
                <a:cs typeface="Times New Roman" panose="02020603050405020304" pitchFamily="18" charset="0"/>
              </a:rPr>
              <a:t>10h</a:t>
            </a:r>
            <a:r>
              <a:rPr lang="zh-CN" altLang="zh-CN" sz="1600" kern="100" dirty="0">
                <a:effectLst/>
                <a:latin typeface="Arial Regular"/>
                <a:ea typeface="微软雅黑" panose="020B0503020204020204" pitchFamily="34" charset="-122"/>
                <a:cs typeface="Arial Regular"/>
              </a:rPr>
              <a:t>，</a:t>
            </a:r>
            <a:r>
              <a:rPr lang="en-US" altLang="zh-CN" sz="1600" kern="100" dirty="0">
                <a:effectLst/>
                <a:latin typeface="Arial Regular"/>
                <a:ea typeface="微软雅黑" panose="020B0503020204020204" pitchFamily="34" charset="-122"/>
                <a:cs typeface="Times New Roman" panose="02020603050405020304" pitchFamily="18" charset="0"/>
              </a:rPr>
              <a:t>15h……</a:t>
            </a:r>
            <a:r>
              <a:rPr lang="zh-CN" altLang="zh-CN" sz="1600" kern="100" dirty="0">
                <a:effectLst/>
                <a:latin typeface="Arial Regular"/>
                <a:ea typeface="微软雅黑" panose="020B0503020204020204" pitchFamily="34" charset="-122"/>
                <a:cs typeface="Arial Regular"/>
              </a:rPr>
              <a:t>，以</a:t>
            </a:r>
            <a:r>
              <a:rPr lang="en-US" altLang="zh-CN" sz="1600" kern="100" dirty="0">
                <a:effectLst/>
                <a:latin typeface="Arial Regular"/>
                <a:ea typeface="微软雅黑" panose="020B0503020204020204" pitchFamily="34" charset="-122"/>
                <a:cs typeface="Times New Roman" panose="02020603050405020304" pitchFamily="18" charset="0"/>
              </a:rPr>
              <a:t>5h</a:t>
            </a:r>
            <a:r>
              <a:rPr lang="zh-CN" altLang="zh-CN" sz="1600" kern="100" dirty="0">
                <a:effectLst/>
                <a:latin typeface="Arial Regular"/>
                <a:ea typeface="微软雅黑" panose="020B0503020204020204" pitchFamily="34" charset="-122"/>
                <a:cs typeface="Arial Regular"/>
              </a:rPr>
              <a:t>为时间间隔测定吸光度变化。当吸光度明显变化时，缩短测定时间间隔，当吸光度不明显变化后，结束实验。</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endPar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pic>
        <p:nvPicPr>
          <p:cNvPr id="14" name="图片 13"/>
          <p:cNvPicPr>
            <a:picLocks noChangeAspect="1"/>
          </p:cNvPicPr>
          <p:nvPr/>
        </p:nvPicPr>
        <p:blipFill>
          <a:blip r:embed="rId13" cstate="print">
            <a:extLst/>
          </a:blip>
          <a:stretch>
            <a:fillRect/>
          </a:stretch>
        </p:blipFill>
        <p:spPr>
          <a:xfrm>
            <a:off x="10475842" y="374474"/>
            <a:ext cx="1488965" cy="413601"/>
          </a:xfrm>
          <a:prstGeom prst="rect">
            <a:avLst/>
          </a:prstGeom>
        </p:spPr>
      </p:pic>
      <p:sp>
        <p:nvSpPr>
          <p:cNvPr id="6" name="文本框 5"/>
          <p:cNvSpPr txBox="1"/>
          <p:nvPr/>
        </p:nvSpPr>
        <p:spPr>
          <a:xfrm>
            <a:off x="8369925" y="5037772"/>
            <a:ext cx="3247623" cy="1754326"/>
          </a:xfrm>
          <a:prstGeom prst="rect">
            <a:avLst/>
          </a:prstGeom>
          <a:noFill/>
        </p:spPr>
        <p:txBody>
          <a:bodyPr wrap="square" rtlCol="0">
            <a:spAutoFit/>
          </a:bodyPr>
          <a:lstStyle/>
          <a:p>
            <a:r>
              <a:rPr lang="zh-CN" altLang="en-US" sz="1800" dirty="0">
                <a:solidFill>
                  <a:srgbClr val="4D45BB"/>
                </a:solidFill>
                <a:latin typeface="思源黑体 CN Normal" panose="020B0400000000000000" pitchFamily="34" charset="-122"/>
                <a:ea typeface="思源黑体 CN Normal" panose="020B0400000000000000" pitchFamily="34" charset="-122"/>
              </a:rPr>
              <a:t>预期结果：</a:t>
            </a:r>
          </a:p>
          <a:p>
            <a:pPr>
              <a:lnSpc>
                <a:spcPct val="150000"/>
              </a:lnSpc>
            </a:pPr>
            <a:r>
              <a:rPr lang="en-US" altLang="zh-CN" sz="1600" kern="100" dirty="0" err="1">
                <a:latin typeface="Arial Regular"/>
                <a:ea typeface="微软雅黑" panose="020B0503020204020204" pitchFamily="34" charset="-122"/>
                <a:cs typeface="Arial Regular"/>
              </a:rPr>
              <a:t>mtrb</a:t>
            </a:r>
            <a:r>
              <a:rPr lang="zh-CN" altLang="zh-CN" sz="1600" kern="100" dirty="0">
                <a:latin typeface="Arial Regular"/>
                <a:ea typeface="微软雅黑" panose="020B0503020204020204" pitchFamily="34" charset="-122"/>
                <a:cs typeface="Arial Regular"/>
              </a:rPr>
              <a:t>和</a:t>
            </a:r>
            <a:r>
              <a:rPr lang="en-US" altLang="zh-CN" sz="1600" kern="100" dirty="0" err="1">
                <a:latin typeface="Arial Regular"/>
                <a:ea typeface="微软雅黑" panose="020B0503020204020204" pitchFamily="34" charset="-122"/>
                <a:cs typeface="Arial Regular"/>
              </a:rPr>
              <a:t>mtrd</a:t>
            </a:r>
            <a:r>
              <a:rPr lang="zh-CN" altLang="zh-CN" sz="1600" kern="100" dirty="0">
                <a:latin typeface="Arial Regular"/>
                <a:ea typeface="微软雅黑" panose="020B0503020204020204" pitchFamily="34" charset="-122"/>
                <a:cs typeface="Arial Regular"/>
              </a:rPr>
              <a:t>基因都被掩蔽的菌株脱色率最高。理论上在</a:t>
            </a:r>
            <a:r>
              <a:rPr lang="en-US" altLang="zh-CN" sz="1600" kern="100" dirty="0">
                <a:latin typeface="Arial Regular"/>
                <a:ea typeface="微软雅黑" panose="020B0503020204020204" pitchFamily="34" charset="-122"/>
                <a:cs typeface="Arial Regular"/>
              </a:rPr>
              <a:t>460h</a:t>
            </a:r>
            <a:r>
              <a:rPr lang="zh-CN" altLang="zh-CN" sz="1600" kern="100" dirty="0">
                <a:latin typeface="Arial Regular"/>
                <a:ea typeface="微软雅黑" panose="020B0503020204020204" pitchFamily="34" charset="-122"/>
                <a:cs typeface="Arial Regular"/>
              </a:rPr>
              <a:t>内完全降解</a:t>
            </a:r>
            <a:r>
              <a:rPr lang="en-US" altLang="zh-CN" sz="1600" kern="100" dirty="0">
                <a:latin typeface="Arial Regular"/>
                <a:ea typeface="微软雅黑" panose="020B0503020204020204" pitchFamily="34" charset="-122"/>
                <a:cs typeface="Arial Regular"/>
              </a:rPr>
              <a:t>8mM AMR</a:t>
            </a:r>
            <a:r>
              <a:rPr lang="zh-CN" altLang="zh-CN" sz="1600" kern="100" dirty="0">
                <a:latin typeface="Arial Regular"/>
                <a:ea typeface="微软雅黑" panose="020B0503020204020204" pitchFamily="34" charset="-122"/>
                <a:cs typeface="Arial Regular"/>
              </a:rPr>
              <a:t>。</a:t>
            </a:r>
          </a:p>
          <a:p>
            <a:endParaRPr lang="zh-CN" altLang="en-US" dirty="0"/>
          </a:p>
        </p:txBody>
      </p:sp>
      <p:sp>
        <p:nvSpPr>
          <p:cNvPr id="2" name="文本框 1"/>
          <p:cNvSpPr txBox="1"/>
          <p:nvPr>
            <p:custDataLst>
              <p:tags r:id="rId1"/>
            </p:custDataLst>
          </p:nvPr>
        </p:nvSpPr>
        <p:spPr>
          <a:xfrm>
            <a:off x="5216876" y="1805324"/>
            <a:ext cx="2339926" cy="737235"/>
          </a:xfrm>
          <a:prstGeom prst="rect">
            <a:avLst/>
          </a:prstGeom>
          <a:noFill/>
          <a:ln>
            <a:noFill/>
            <a:prstDash val="sysDot"/>
          </a:ln>
        </p:spPr>
        <p:txBody>
          <a:bodyPr wrap="square" rtlCol="0">
            <a:spAutoFit/>
          </a:bodyPr>
          <a:lstStyle/>
          <a:p>
            <a:pPr algn="l">
              <a:lnSpc>
                <a:spcPct val="150000"/>
              </a:lnSpc>
              <a:buClrTx/>
              <a:buSzTx/>
              <a:buNone/>
            </a:pPr>
            <a:r>
              <a:rPr lang="zh-CN" altLang="zh-CN" sz="1400" kern="100" dirty="0">
                <a:effectLst/>
                <a:latin typeface="Arial Regular"/>
                <a:ea typeface="微软雅黑" panose="020B0503020204020204" pitchFamily="34" charset="-122"/>
                <a:cs typeface="Arial Regular"/>
              </a:rPr>
              <a:t>相应的转基因shewanella菌株+偶氮染料</a:t>
            </a:r>
          </a:p>
        </p:txBody>
      </p:sp>
      <p:sp>
        <p:nvSpPr>
          <p:cNvPr id="15" name="文本框 14"/>
          <p:cNvSpPr txBox="1"/>
          <p:nvPr>
            <p:custDataLst>
              <p:tags r:id="rId2"/>
            </p:custDataLst>
          </p:nvPr>
        </p:nvSpPr>
        <p:spPr>
          <a:xfrm>
            <a:off x="5356472" y="3169827"/>
            <a:ext cx="2662181" cy="1383665"/>
          </a:xfrm>
          <a:prstGeom prst="rect">
            <a:avLst/>
          </a:prstGeom>
          <a:noFill/>
          <a:ln>
            <a:noFill/>
            <a:prstDash val="sysDot"/>
          </a:ln>
        </p:spPr>
        <p:txBody>
          <a:bodyPr wrap="square" rtlCol="0">
            <a:spAutoFit/>
          </a:bodyPr>
          <a:lstStyle/>
          <a:p>
            <a:pPr algn="l">
              <a:lnSpc>
                <a:spcPct val="150000"/>
              </a:lnSpc>
              <a:buClrTx/>
              <a:buSzTx/>
              <a:buFontTx/>
            </a:pPr>
            <a:r>
              <a:rPr lang="zh-CN" altLang="zh-CN" sz="1400" kern="100" dirty="0">
                <a:effectLst/>
                <a:latin typeface="Arial Regular"/>
                <a:ea typeface="微软雅黑" panose="020B0503020204020204" pitchFamily="34" charset="-122"/>
                <a:cs typeface="Arial Regular"/>
              </a:rPr>
              <a:t>只加入培养基</a:t>
            </a:r>
          </a:p>
          <a:p>
            <a:pPr algn="l">
              <a:lnSpc>
                <a:spcPct val="150000"/>
              </a:lnSpc>
              <a:buClrTx/>
              <a:buSzTx/>
              <a:buFontTx/>
            </a:pPr>
            <a:r>
              <a:rPr lang="zh-CN" altLang="zh-CN" sz="1400" kern="100" dirty="0">
                <a:effectLst/>
                <a:latin typeface="Arial Regular"/>
                <a:ea typeface="微软雅黑" panose="020B0503020204020204" pitchFamily="34" charset="-122"/>
                <a:cs typeface="Arial Regular"/>
              </a:rPr>
              <a:t>（去除背景凡士林和板的干扰）；</a:t>
            </a:r>
          </a:p>
          <a:p>
            <a:pPr algn="l">
              <a:lnSpc>
                <a:spcPct val="150000"/>
              </a:lnSpc>
              <a:buClrTx/>
              <a:buSzTx/>
              <a:buFontTx/>
            </a:pPr>
            <a:r>
              <a:rPr lang="zh-CN" altLang="zh-CN" sz="1400" kern="100" dirty="0">
                <a:effectLst/>
                <a:latin typeface="Arial Regular"/>
                <a:ea typeface="微软雅黑" panose="020B0503020204020204" pitchFamily="34" charset="-122"/>
                <a:cs typeface="Arial Regular"/>
              </a:rPr>
              <a:t>野生菌+偶氮染料</a:t>
            </a:r>
          </a:p>
        </p:txBody>
      </p:sp>
      <p:sp>
        <p:nvSpPr>
          <p:cNvPr id="16" name="文本框 15"/>
          <p:cNvSpPr txBox="1"/>
          <p:nvPr>
            <p:custDataLst>
              <p:tags r:id="rId3"/>
            </p:custDataLst>
          </p:nvPr>
        </p:nvSpPr>
        <p:spPr>
          <a:xfrm>
            <a:off x="5056167" y="4930614"/>
            <a:ext cx="2775507" cy="1060450"/>
          </a:xfrm>
          <a:prstGeom prst="rect">
            <a:avLst/>
          </a:prstGeom>
          <a:noFill/>
          <a:ln>
            <a:noFill/>
            <a:prstDash val="sysDot"/>
          </a:ln>
        </p:spPr>
        <p:txBody>
          <a:bodyPr wrap="square" rtlCol="0">
            <a:spAutoFit/>
          </a:bodyPr>
          <a:lstStyle/>
          <a:p>
            <a:pPr>
              <a:lnSpc>
                <a:spcPct val="150000"/>
              </a:lnSpc>
            </a:pPr>
            <a:r>
              <a:rPr lang="en-US" altLang="zh-CN" sz="1400" kern="100" dirty="0">
                <a:effectLst/>
                <a:latin typeface="Arial Regular"/>
                <a:ea typeface="微软雅黑" panose="020B0503020204020204" pitchFamily="34" charset="-122"/>
                <a:cs typeface="Arial Regular"/>
              </a:rPr>
              <a:t>  </a:t>
            </a:r>
            <a:r>
              <a:rPr lang="zh-CN" altLang="zh-CN" sz="1400" kern="100" dirty="0">
                <a:effectLst/>
                <a:latin typeface="Arial Regular"/>
                <a:ea typeface="微软雅黑" panose="020B0503020204020204" pitchFamily="34" charset="-122"/>
                <a:cs typeface="Arial Regular"/>
              </a:rPr>
              <a:t>试图对比不同转基因菌株对偶氮染料降解情况，以获取脱色效率最高的转基因</a:t>
            </a:r>
            <a:r>
              <a:rPr lang="en-US" altLang="zh-CN" sz="1400" kern="100" dirty="0" err="1">
                <a:effectLst/>
                <a:latin typeface="Arial Regular"/>
                <a:ea typeface="微软雅黑" panose="020B0503020204020204" pitchFamily="34" charset="-122"/>
              </a:rPr>
              <a:t>shewanella</a:t>
            </a:r>
            <a:r>
              <a:rPr lang="zh-CN" altLang="zh-CN" sz="1400" kern="100" dirty="0">
                <a:effectLst/>
                <a:latin typeface="Arial Regular"/>
                <a:ea typeface="微软雅黑" panose="020B0503020204020204" pitchFamily="34" charset="-122"/>
                <a:cs typeface="Arial Regular"/>
              </a:rPr>
              <a:t>菌株。</a:t>
            </a:r>
            <a:endParaRPr lang="zh-CN" altLang="zh-CN" sz="1400" kern="100" dirty="0">
              <a:solidFill>
                <a:schemeClr val="bg2">
                  <a:lumMod val="25000"/>
                </a:schemeClr>
              </a:solidFill>
              <a:effectLst/>
              <a:latin typeface="Arial Regular"/>
              <a:ea typeface="微软雅黑" panose="020B0503020204020204" pitchFamily="34" charset="-122"/>
              <a:cs typeface="Arial Regular"/>
            </a:endParaRPr>
          </a:p>
        </p:txBody>
      </p:sp>
      <p:sp>
        <p:nvSpPr>
          <p:cNvPr id="17" name="文本框 16"/>
          <p:cNvSpPr txBox="1"/>
          <p:nvPr>
            <p:custDataLst>
              <p:tags r:id="rId4"/>
            </p:custDataLst>
          </p:nvPr>
        </p:nvSpPr>
        <p:spPr>
          <a:xfrm>
            <a:off x="5633104" y="1253925"/>
            <a:ext cx="1624902"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r>
              <a:rPr lang="zh-CN" altLang="en-US" dirty="0">
                <a:solidFill>
                  <a:srgbClr val="4D45BB"/>
                </a:solidFill>
                <a:latin typeface="Roboto" panose="02000000000000000000" pitchFamily="2" charset="0"/>
                <a:ea typeface="Segoe UI Emoji" panose="020B0502040204020203" pitchFamily="34" charset="0"/>
              </a:rPr>
              <a:t>实验组</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8" name="文本框 17"/>
          <p:cNvSpPr txBox="1"/>
          <p:nvPr>
            <p:custDataLst>
              <p:tags r:id="rId5"/>
            </p:custDataLst>
          </p:nvPr>
        </p:nvSpPr>
        <p:spPr>
          <a:xfrm>
            <a:off x="5633277" y="2793016"/>
            <a:ext cx="1549426"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2—</a:t>
            </a:r>
            <a:r>
              <a:rPr lang="zh-CN" altLang="en-US" dirty="0">
                <a:solidFill>
                  <a:srgbClr val="4D45BB"/>
                </a:solidFill>
                <a:latin typeface="Roboto" panose="02000000000000000000" pitchFamily="2" charset="0"/>
                <a:ea typeface="Segoe UI Emoji" panose="020B0502040204020203" pitchFamily="34" charset="0"/>
              </a:rPr>
              <a:t>对照组</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9" name="文本框 18"/>
          <p:cNvSpPr txBox="1"/>
          <p:nvPr>
            <p:custDataLst>
              <p:tags r:id="rId6"/>
            </p:custDataLst>
          </p:nvPr>
        </p:nvSpPr>
        <p:spPr>
          <a:xfrm>
            <a:off x="5584766" y="4553442"/>
            <a:ext cx="1597939"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3—</a:t>
            </a:r>
            <a:r>
              <a:rPr lang="zh-CN" altLang="en-US" dirty="0">
                <a:solidFill>
                  <a:srgbClr val="4D45BB"/>
                </a:solidFill>
                <a:latin typeface="Roboto" panose="02000000000000000000" pitchFamily="2" charset="0"/>
                <a:ea typeface="Segoe UI Emoji" panose="020B0502040204020203" pitchFamily="34" charset="0"/>
              </a:rPr>
              <a:t>实验目的</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8" name="流程图: 终止 7"/>
          <p:cNvSpPr/>
          <p:nvPr>
            <p:custDataLst>
              <p:tags r:id="rId7"/>
            </p:custDataLst>
          </p:nvPr>
        </p:nvSpPr>
        <p:spPr>
          <a:xfrm>
            <a:off x="5055870" y="1343660"/>
            <a:ext cx="2518410" cy="144907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终止 22"/>
          <p:cNvSpPr/>
          <p:nvPr>
            <p:custDataLst>
              <p:tags r:id="rId8"/>
            </p:custDataLst>
          </p:nvPr>
        </p:nvSpPr>
        <p:spPr>
          <a:xfrm>
            <a:off x="4909185" y="2792730"/>
            <a:ext cx="2860675" cy="1760855"/>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终止 23"/>
          <p:cNvSpPr/>
          <p:nvPr>
            <p:custDataLst>
              <p:tags r:id="rId9"/>
            </p:custDataLst>
          </p:nvPr>
        </p:nvSpPr>
        <p:spPr>
          <a:xfrm>
            <a:off x="4738854" y="4533923"/>
            <a:ext cx="3279926" cy="205279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0"/>
            </p:custDataLst>
          </p:nvPr>
        </p:nvSpPr>
        <p:spPr>
          <a:xfrm>
            <a:off x="-665204" y="620093"/>
            <a:ext cx="4557395" cy="646331"/>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1.</a:t>
            </a:r>
            <a:r>
              <a:rPr lang="zh-CN" altLang="en-US" sz="2400" dirty="0" smtClean="0">
                <a:solidFill>
                  <a:srgbClr val="4D45BB"/>
                </a:solidFill>
                <a:latin typeface="思源黑体旧字形 Light" panose="020B0300000000000000" pitchFamily="34" charset="-128"/>
                <a:ea typeface="思源黑体旧字形 Light" panose="020B0300000000000000" pitchFamily="34" charset="-128"/>
              </a:rPr>
              <a:t>降解</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情况验证</a:t>
            </a:r>
          </a:p>
        </p:txBody>
      </p:sp>
      <p:sp>
        <p:nvSpPr>
          <p:cNvPr id="10" name="文本框 9"/>
          <p:cNvSpPr txBox="1"/>
          <p:nvPr>
            <p:custDataLst>
              <p:tags r:id="rId11"/>
            </p:custDataLst>
          </p:nvPr>
        </p:nvSpPr>
        <p:spPr>
          <a:xfrm>
            <a:off x="42207" y="1412481"/>
            <a:ext cx="3527979" cy="460375"/>
          </a:xfrm>
          <a:prstGeom prst="rect">
            <a:avLst/>
          </a:prstGeom>
          <a:noFill/>
          <a:ln>
            <a:noFill/>
            <a:prstDash val="sysDot"/>
          </a:ln>
        </p:spPr>
        <p:txBody>
          <a:bodyPr wrap="square" rtlCol="0">
            <a:spAutoFit/>
          </a:bodyPr>
          <a:lstStyle/>
          <a:p>
            <a:pPr>
              <a:lnSpc>
                <a:spcPct val="150000"/>
              </a:lnSpc>
            </a:pPr>
            <a:r>
              <a:rPr lang="zh-CN" altLang="en-US" sz="1600" dirty="0">
                <a:solidFill>
                  <a:srgbClr val="4D45BB"/>
                </a:solidFill>
                <a:latin typeface="Segoe UI Emoji" panose="020B0502040204020203" pitchFamily="34" charset="0"/>
                <a:ea typeface="Segoe UI Emoji" panose="020B0502040204020203" pitchFamily="34" charset="0"/>
              </a:rPr>
              <a:t>关于理想情况脱色验证</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20" name="文本框 19"/>
          <p:cNvSpPr txBox="1"/>
          <p:nvPr/>
        </p:nvSpPr>
        <p:spPr>
          <a:xfrm>
            <a:off x="524383" y="163830"/>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2</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降解情况验证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2297057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文本框 2"/>
          <p:cNvSpPr txBox="1"/>
          <p:nvPr/>
        </p:nvSpPr>
        <p:spPr>
          <a:xfrm>
            <a:off x="420628" y="1066951"/>
            <a:ext cx="2791565" cy="1200329"/>
          </a:xfrm>
          <a:prstGeom prst="rect">
            <a:avLst/>
          </a:prstGeom>
          <a:noFill/>
        </p:spPr>
        <p:txBody>
          <a:bodyPr wrap="square" rtlCol="0">
            <a:spAutoFit/>
          </a:bodyPr>
          <a:lstStyle/>
          <a:p>
            <a:pPr algn="ctr">
              <a:lnSpc>
                <a:spcPct val="150000"/>
              </a:lnSpc>
            </a:pPr>
            <a:r>
              <a:rPr lang="en-US" altLang="zh-CN" sz="2400" dirty="0" smtClean="0">
                <a:solidFill>
                  <a:srgbClr val="4D45BB"/>
                </a:solidFill>
                <a:latin typeface="思源黑体旧字形 Light" panose="020B0300000000000000" pitchFamily="34" charset="-128"/>
                <a:ea typeface="思源黑体旧字形 Light" panose="020B0300000000000000" pitchFamily="34" charset="-128"/>
              </a:rPr>
              <a:t>2.</a:t>
            </a:r>
            <a:r>
              <a:rPr lang="zh-CN" altLang="en-US" sz="2400" dirty="0" smtClean="0">
                <a:solidFill>
                  <a:srgbClr val="4D45BB"/>
                </a:solidFill>
                <a:latin typeface="思源黑体旧字形 Light" panose="020B0300000000000000" pitchFamily="34" charset="-128"/>
                <a:ea typeface="思源黑体旧字形 Light" panose="020B0300000000000000" pitchFamily="34" charset="-128"/>
              </a:rPr>
              <a:t>关于</a:t>
            </a:r>
            <a:r>
              <a:rPr lang="zh-CN" altLang="en-US" sz="2400" dirty="0">
                <a:solidFill>
                  <a:srgbClr val="4D45BB"/>
                </a:solidFill>
                <a:latin typeface="思源黑体旧字形 Light" panose="020B0300000000000000" pitchFamily="34" charset="-128"/>
                <a:ea typeface="思源黑体旧字形 Light" panose="020B0300000000000000" pitchFamily="34" charset="-128"/>
              </a:rPr>
              <a:t>理想情况芳香胺降解效果验证</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420628" y="7348"/>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4" name="文本框 3"/>
          <p:cNvSpPr txBox="1"/>
          <p:nvPr/>
        </p:nvSpPr>
        <p:spPr>
          <a:xfrm>
            <a:off x="3316215" y="1850191"/>
            <a:ext cx="2280706" cy="791627"/>
          </a:xfrm>
          <a:prstGeom prst="rect">
            <a:avLst/>
          </a:prstGeom>
          <a:noFill/>
          <a:ln>
            <a:noFill/>
            <a:prstDash val="sysDot"/>
          </a:ln>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假单胞菌</a:t>
            </a:r>
            <a:r>
              <a:rPr lang="en-US" altLang="zh-CN" sz="1600" kern="100" dirty="0">
                <a:effectLst/>
                <a:latin typeface="Arial Regular"/>
                <a:ea typeface="微软雅黑" panose="020B0503020204020204" pitchFamily="34" charset="-122"/>
                <a:cs typeface="Times New Roman" panose="02020603050405020304" pitchFamily="18" charset="0"/>
              </a:rPr>
              <a:t>+</a:t>
            </a:r>
            <a:r>
              <a:rPr lang="zh-CN" altLang="zh-CN" sz="1600" kern="100" dirty="0">
                <a:effectLst/>
                <a:latin typeface="Arial Regular"/>
                <a:ea typeface="微软雅黑" panose="020B0503020204020204" pitchFamily="34" charset="-122"/>
                <a:cs typeface="Arial Regular"/>
              </a:rPr>
              <a:t>第一步处理后的偶氮染料</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3269222" y="972225"/>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01-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实验组</a:t>
            </a:r>
          </a:p>
        </p:txBody>
      </p:sp>
      <p:sp>
        <p:nvSpPr>
          <p:cNvPr id="29" name="文本框 28"/>
          <p:cNvSpPr txBox="1"/>
          <p:nvPr/>
        </p:nvSpPr>
        <p:spPr>
          <a:xfrm>
            <a:off x="8260086" y="1709412"/>
            <a:ext cx="2280706" cy="1200329"/>
          </a:xfrm>
          <a:prstGeom prst="rect">
            <a:avLst/>
          </a:prstGeom>
          <a:noFill/>
          <a:ln>
            <a:noFill/>
            <a:prstDash val="sysDot"/>
          </a:ln>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假单胞菌</a:t>
            </a:r>
            <a:r>
              <a:rPr lang="en-US" altLang="zh-CN" sz="1600" kern="100" dirty="0">
                <a:effectLst/>
                <a:latin typeface="Arial Regular"/>
                <a:ea typeface="微软雅黑" panose="020B0503020204020204" pitchFamily="34" charset="-122"/>
                <a:cs typeface="Times New Roman" panose="02020603050405020304" pitchFamily="18" charset="0"/>
              </a:rPr>
              <a:t>+</a:t>
            </a:r>
            <a:r>
              <a:rPr lang="zh-CN" altLang="en-US" sz="1600" kern="100" dirty="0">
                <a:latin typeface="Arial Regular"/>
                <a:ea typeface="微软雅黑" panose="020B0503020204020204" pitchFamily="34" charset="-122"/>
                <a:cs typeface="Times New Roman" panose="02020603050405020304" pitchFamily="18" charset="0"/>
              </a:rPr>
              <a:t>偶氮染料、假单细胞</a:t>
            </a:r>
            <a:r>
              <a:rPr lang="en-US" altLang="zh-CN" sz="1600" kern="100" dirty="0">
                <a:latin typeface="Arial Regular"/>
                <a:ea typeface="微软雅黑" panose="020B0503020204020204" pitchFamily="34" charset="-122"/>
                <a:cs typeface="Times New Roman" panose="02020603050405020304" pitchFamily="18" charset="0"/>
              </a:rPr>
              <a:t>+</a:t>
            </a:r>
            <a:r>
              <a:rPr lang="zh-CN" altLang="en-US" sz="1600" kern="100" dirty="0">
                <a:latin typeface="Arial Regular"/>
                <a:ea typeface="微软雅黑" panose="020B0503020204020204" pitchFamily="34" charset="-122"/>
                <a:cs typeface="Times New Roman" panose="02020603050405020304" pitchFamily="18" charset="0"/>
              </a:rPr>
              <a:t>芳香胺、空白对照</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 name="文本框 29"/>
          <p:cNvSpPr txBox="1"/>
          <p:nvPr/>
        </p:nvSpPr>
        <p:spPr>
          <a:xfrm>
            <a:off x="3212193" y="3901814"/>
            <a:ext cx="4649003" cy="2631490"/>
          </a:xfrm>
          <a:prstGeom prst="rect">
            <a:avLst/>
          </a:prstGeom>
          <a:noFill/>
          <a:ln>
            <a:noFill/>
            <a:prstDash val="sysDot"/>
          </a:ln>
        </p:spPr>
        <p:txBody>
          <a:bodyPr wrap="square" rtlCol="0">
            <a:spAutoFit/>
          </a:bodyPr>
          <a:lstStyle/>
          <a:p>
            <a:pPr indent="304800" algn="just">
              <a:lnSpc>
                <a:spcPct val="150000"/>
              </a:lnSpc>
            </a:pPr>
            <a:r>
              <a:rPr lang="zh-CN" altLang="zh-CN" sz="1600" kern="100" dirty="0">
                <a:latin typeface="Arial Regular"/>
                <a:ea typeface="微软雅黑" panose="020B0503020204020204" pitchFamily="34" charset="-122"/>
                <a:cs typeface="Arial Regular"/>
              </a:rPr>
              <a:t>通过440nm处的比色法测量总芳香胺浓度，通过气相色谱-质谱法、高效液相色谱法（HPLC）测定过程中中间体的变化，通过傅里叶变换红外光谱（FTIR）评估降解产物具体结构变化。分别在0h，4h，8h，12h……测定降解产物，直至 产物结构不再改变，芳香胺浓度不再降低为止。具体时间根据实际操作再修改。</a:t>
            </a:r>
          </a:p>
        </p:txBody>
      </p:sp>
      <p:sp>
        <p:nvSpPr>
          <p:cNvPr id="31" name="文本框 30"/>
          <p:cNvSpPr txBox="1"/>
          <p:nvPr/>
        </p:nvSpPr>
        <p:spPr>
          <a:xfrm>
            <a:off x="8097520" y="3925334"/>
            <a:ext cx="4002405" cy="1896801"/>
          </a:xfrm>
          <a:prstGeom prst="rect">
            <a:avLst/>
          </a:prstGeom>
          <a:noFill/>
          <a:ln>
            <a:noFill/>
            <a:prstDash val="sysDot"/>
          </a:ln>
        </p:spPr>
        <p:txBody>
          <a:bodyPr wrap="square" rtlCol="0">
            <a:spAutoFit/>
          </a:bodyPr>
          <a:lstStyle/>
          <a:p>
            <a:pPr indent="304800" algn="just">
              <a:lnSpc>
                <a:spcPct val="150000"/>
              </a:lnSpc>
            </a:pPr>
            <a:r>
              <a:rPr lang="zh-CN" altLang="zh-CN" sz="1600" kern="100" dirty="0">
                <a:effectLst/>
                <a:latin typeface="Arial Regular"/>
                <a:ea typeface="微软雅黑" panose="020B0503020204020204" pitchFamily="34" charset="-122"/>
                <a:cs typeface="Arial Regular"/>
              </a:rPr>
              <a:t>经过偶氮处理的染料初始芳香胺浓度高于直接加入偶氮染料的，经过假单胞</a:t>
            </a:r>
            <a:r>
              <a:rPr lang="zh-CN" altLang="zh-CN" sz="1600" dirty="0"/>
              <a:t>菌</a:t>
            </a:r>
            <a:r>
              <a:rPr lang="zh-CN" altLang="zh-CN" sz="1600" kern="100" dirty="0">
                <a:effectLst/>
                <a:latin typeface="Arial Regular"/>
                <a:ea typeface="微软雅黑" panose="020B0503020204020204" pitchFamily="34" charset="-122"/>
                <a:cs typeface="Arial Regular"/>
              </a:rPr>
              <a:t>处理，三组非空白组芳香胺浓度都有降低，直接使用偶氮染料的降低不明显，另外两组较明显。最终降解产物应该为</a:t>
            </a:r>
            <a:r>
              <a:rPr lang="en-US" altLang="zh-CN" sz="1600" kern="100" dirty="0">
                <a:effectLst/>
                <a:latin typeface="Arial Regular"/>
                <a:ea typeface="微软雅黑" panose="020B0503020204020204" pitchFamily="34" charset="-122"/>
                <a:cs typeface="Times New Roman" panose="02020603050405020304" pitchFamily="18" charset="0"/>
              </a:rPr>
              <a:t>CO</a:t>
            </a:r>
            <a:r>
              <a:rPr lang="en-US" altLang="zh-CN" sz="1600" kern="100" baseline="-25000" dirty="0">
                <a:effectLst/>
                <a:latin typeface="Arial Regular"/>
                <a:ea typeface="微软雅黑" panose="020B0503020204020204" pitchFamily="34" charset="-122"/>
                <a:cs typeface="Times New Roman" panose="02020603050405020304" pitchFamily="18" charset="0"/>
              </a:rPr>
              <a:t>2</a:t>
            </a:r>
            <a:r>
              <a:rPr lang="zh-CN" altLang="zh-CN" sz="1600" kern="100" dirty="0">
                <a:effectLst/>
                <a:latin typeface="Arial Regular"/>
                <a:ea typeface="微软雅黑" panose="020B0503020204020204" pitchFamily="34" charset="-122"/>
                <a:cs typeface="Arial Regular"/>
              </a:rPr>
              <a:t>和</a:t>
            </a:r>
            <a:r>
              <a:rPr lang="en-US" altLang="zh-CN" sz="1600" kern="100" dirty="0">
                <a:effectLst/>
                <a:latin typeface="Arial Regular"/>
                <a:ea typeface="微软雅黑" panose="020B0503020204020204" pitchFamily="34" charset="-122"/>
                <a:cs typeface="Times New Roman" panose="02020603050405020304" pitchFamily="18" charset="0"/>
              </a:rPr>
              <a:t>H</a:t>
            </a:r>
            <a:r>
              <a:rPr lang="en-US" altLang="zh-CN" sz="1600" kern="100" baseline="-25000" dirty="0">
                <a:effectLst/>
                <a:latin typeface="Arial Regular"/>
                <a:ea typeface="微软雅黑" panose="020B0503020204020204" pitchFamily="34" charset="-122"/>
                <a:cs typeface="Times New Roman" panose="02020603050405020304" pitchFamily="18" charset="0"/>
              </a:rPr>
              <a:t>2</a:t>
            </a:r>
            <a:r>
              <a:rPr lang="en-US" altLang="zh-CN" sz="1600" kern="100" dirty="0">
                <a:effectLst/>
                <a:latin typeface="Arial Regular"/>
                <a:ea typeface="微软雅黑" panose="020B0503020204020204" pitchFamily="34" charset="-122"/>
                <a:cs typeface="Times New Roman" panose="02020603050405020304" pitchFamily="18" charset="0"/>
              </a:rPr>
              <a:t>O</a:t>
            </a:r>
            <a:r>
              <a:rPr lang="zh-CN" altLang="zh-CN" sz="1600" kern="100" dirty="0">
                <a:effectLst/>
                <a:latin typeface="Arial Regular"/>
                <a:ea typeface="微软雅黑" panose="020B0503020204020204" pitchFamily="34" charset="-122"/>
                <a:cs typeface="Arial Regular"/>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p:cNvSpPr txBox="1"/>
          <p:nvPr/>
        </p:nvSpPr>
        <p:spPr>
          <a:xfrm>
            <a:off x="8260086" y="829065"/>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02-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对照组</a:t>
            </a:r>
          </a:p>
        </p:txBody>
      </p:sp>
      <p:sp>
        <p:nvSpPr>
          <p:cNvPr id="33" name="文本框 32"/>
          <p:cNvSpPr txBox="1"/>
          <p:nvPr/>
        </p:nvSpPr>
        <p:spPr>
          <a:xfrm>
            <a:off x="3309389" y="2739722"/>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实验方法</a:t>
            </a:r>
          </a:p>
        </p:txBody>
      </p:sp>
      <p:sp>
        <p:nvSpPr>
          <p:cNvPr id="34" name="文本框 33"/>
          <p:cNvSpPr txBox="1"/>
          <p:nvPr/>
        </p:nvSpPr>
        <p:spPr>
          <a:xfrm>
            <a:off x="8260086" y="3045028"/>
            <a:ext cx="1641309" cy="88030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04-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预期结果</a:t>
            </a:r>
          </a:p>
        </p:txBody>
      </p:sp>
      <p:pic>
        <p:nvPicPr>
          <p:cNvPr id="14" name="图片 13"/>
          <p:cNvPicPr>
            <a:picLocks noChangeAspect="1"/>
          </p:cNvPicPr>
          <p:nvPr/>
        </p:nvPicPr>
        <p:blipFill>
          <a:blip r:embed="rId2" cstate="print">
            <a:extLst/>
          </a:blip>
          <a:stretch>
            <a:fillRect/>
          </a:stretch>
        </p:blipFill>
        <p:spPr>
          <a:xfrm>
            <a:off x="10475842" y="374474"/>
            <a:ext cx="1488965" cy="413601"/>
          </a:xfrm>
          <a:prstGeom prst="rect">
            <a:avLst/>
          </a:prstGeom>
        </p:spPr>
      </p:pic>
      <p:sp>
        <p:nvSpPr>
          <p:cNvPr id="16" name="文本框 15"/>
          <p:cNvSpPr txBox="1"/>
          <p:nvPr/>
        </p:nvSpPr>
        <p:spPr>
          <a:xfrm>
            <a:off x="342741" y="460466"/>
            <a:ext cx="7494270"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2</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降解情况验证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1610936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3" name="文本框 12"/>
          <p:cNvSpPr txBox="1"/>
          <p:nvPr/>
        </p:nvSpPr>
        <p:spPr>
          <a:xfrm>
            <a:off x="267970" y="3313430"/>
            <a:ext cx="6662420" cy="3322955"/>
          </a:xfrm>
          <a:prstGeom prst="rect">
            <a:avLst/>
          </a:prstGeom>
          <a:noFill/>
        </p:spPr>
        <p:txBody>
          <a:bodyPr wrap="square" rtlCol="0">
            <a:spAutoFit/>
          </a:bodyPr>
          <a:lstStyle/>
          <a:p>
            <a:pPr lvl="0" algn="just">
              <a:lnSpc>
                <a:spcPct val="150000"/>
              </a:lnSpc>
              <a:buClrTx/>
              <a:buSzTx/>
              <a:buNone/>
            </a:pPr>
            <a:r>
              <a:rPr lang="zh-CN" altLang="zh-CN" sz="1400" kern="100" dirty="0">
                <a:effectLst/>
                <a:latin typeface="Arial Regular"/>
                <a:ea typeface="微软雅黑" panose="020B0503020204020204" pitchFamily="34" charset="-122"/>
                <a:cs typeface="Arial Regular"/>
              </a:rPr>
              <a:t>04--操作</a:t>
            </a:r>
          </a:p>
          <a:p>
            <a:pPr algn="just">
              <a:lnSpc>
                <a:spcPct val="150000"/>
              </a:lnSpc>
              <a:buClrTx/>
              <a:buSzTx/>
              <a:buNone/>
            </a:pPr>
            <a:r>
              <a:rPr lang="zh-CN" altLang="zh-CN" sz="1400" kern="100" dirty="0">
                <a:effectLst/>
                <a:latin typeface="Arial Regular"/>
                <a:ea typeface="微软雅黑" panose="020B0503020204020204" pitchFamily="34" charset="-122"/>
                <a:cs typeface="Arial Regular"/>
              </a:rPr>
              <a:t>①种子接种物准备，在37°C下进行厌氧孵育，在0h，2h，4h，6h……测量Shewanella oneidensis MR-1 工程菌株和野生型Shewanella oneidensis MR-1 菌株的生长情况，并绘制生长曲线；</a:t>
            </a:r>
          </a:p>
          <a:p>
            <a:pPr algn="just">
              <a:lnSpc>
                <a:spcPct val="150000"/>
              </a:lnSpc>
              <a:buClrTx/>
              <a:buSzTx/>
              <a:buNone/>
            </a:pPr>
            <a:r>
              <a:rPr lang="zh-CN" altLang="zh-CN" sz="1400" kern="100" dirty="0">
                <a:effectLst/>
                <a:latin typeface="Arial Regular"/>
                <a:ea typeface="微软雅黑" panose="020B0503020204020204" pitchFamily="34" charset="-122"/>
                <a:cs typeface="Arial Regular"/>
              </a:rPr>
              <a:t>②在37°C下进行厌氧孵育，分别使用Shewanella oneidensis MR-1 工程菌株和野生型Shewanella oneidensis MR-1 菌对偶氮染料/AMR降解，在460分钟、490分钟、600分钟和680分钟后，使用比色法（使用分光光度计监测OD值的变化并记录）测量Shewanella oneidensis MR-1 工程菌株和野生型Shewanella oneidensis MR-1 菌株的偶氮染料/AMR降解活性，并根据降解情况绘制曲线，分析Shewanella oneidensis MR-1 降解速率的动力学公式；</a:t>
            </a:r>
          </a:p>
        </p:txBody>
      </p:sp>
      <p:pic>
        <p:nvPicPr>
          <p:cNvPr id="7" name="图片 6"/>
          <p:cNvPicPr>
            <a:picLocks noChangeAspect="1"/>
          </p:cNvPicPr>
          <p:nvPr/>
        </p:nvPicPr>
        <p:blipFill>
          <a:blip r:embed="rId11" cstate="print">
            <a:extLst/>
          </a:blip>
          <a:stretch>
            <a:fillRect/>
          </a:stretch>
        </p:blipFill>
        <p:spPr>
          <a:xfrm>
            <a:off x="10475842" y="374474"/>
            <a:ext cx="1488965" cy="413601"/>
          </a:xfrm>
          <a:prstGeom prst="rect">
            <a:avLst/>
          </a:prstGeom>
        </p:spPr>
      </p:pic>
      <p:sp>
        <p:nvSpPr>
          <p:cNvPr id="3" name="文本框 2"/>
          <p:cNvSpPr txBox="1"/>
          <p:nvPr>
            <p:custDataLst>
              <p:tags r:id="rId1"/>
            </p:custDataLst>
          </p:nvPr>
        </p:nvSpPr>
        <p:spPr>
          <a:xfrm>
            <a:off x="393678" y="1140830"/>
            <a:ext cx="1903176" cy="1378996"/>
          </a:xfrm>
          <a:prstGeom prst="rect">
            <a:avLst/>
          </a:prstGeom>
          <a:noFill/>
          <a:ln>
            <a:noFill/>
            <a:prstDash val="sysDot"/>
          </a:ln>
        </p:spPr>
        <p:txBody>
          <a:bodyPr wrap="square" rtlCol="0">
            <a:noAutofit/>
          </a:bodyPr>
          <a:lstStyle/>
          <a:p>
            <a:pPr lvl="0" algn="just">
              <a:lnSpc>
                <a:spcPct val="150000"/>
              </a:lnSpc>
            </a:pPr>
            <a:r>
              <a:rPr lang="zh-CN" altLang="zh-CN" sz="1400" kern="100" dirty="0">
                <a:effectLst/>
                <a:latin typeface="Arial Regular"/>
                <a:ea typeface="微软雅黑" panose="020B0503020204020204" pitchFamily="34" charset="-122"/>
                <a:cs typeface="Arial Regular"/>
              </a:rPr>
              <a:t>实验组：</a:t>
            </a:r>
          </a:p>
          <a:p>
            <a:pPr lvl="0" algn="just">
              <a:lnSpc>
                <a:spcPct val="150000"/>
              </a:lnSpc>
            </a:pPr>
            <a:r>
              <a:rPr lang="en-US" altLang="zh-CN" sz="1400" kern="100" dirty="0">
                <a:effectLst/>
                <a:latin typeface="Arial Regular"/>
                <a:ea typeface="微软雅黑" panose="020B0503020204020204" pitchFamily="34" charset="-122"/>
                <a:cs typeface="Times New Roman" panose="02020603050405020304" pitchFamily="18" charset="0"/>
              </a:rPr>
              <a:t>Shewanella </a:t>
            </a:r>
            <a:r>
              <a:rPr lang="en-US" altLang="zh-CN" sz="1400" kern="100" dirty="0" err="1">
                <a:effectLst/>
                <a:latin typeface="Arial Regular"/>
                <a:ea typeface="微软雅黑" panose="020B0503020204020204" pitchFamily="34" charset="-122"/>
                <a:cs typeface="Times New Roman" panose="02020603050405020304" pitchFamily="18" charset="0"/>
              </a:rPr>
              <a:t>oneidensis</a:t>
            </a:r>
            <a:r>
              <a:rPr lang="en-US" altLang="zh-CN" sz="1400" kern="100" dirty="0">
                <a:effectLst/>
                <a:latin typeface="Arial Regular"/>
                <a:ea typeface="微软雅黑" panose="020B0503020204020204" pitchFamily="34" charset="-122"/>
                <a:cs typeface="Times New Roman" panose="02020603050405020304" pitchFamily="18" charset="0"/>
              </a:rPr>
              <a:t> MR-1 </a:t>
            </a:r>
            <a:r>
              <a:rPr lang="zh-CN" altLang="zh-CN" sz="1400" kern="100" dirty="0">
                <a:effectLst/>
                <a:latin typeface="Arial Regular"/>
                <a:ea typeface="微软雅黑" panose="020B0503020204020204" pitchFamily="34" charset="-122"/>
                <a:cs typeface="Arial Regular"/>
              </a:rPr>
              <a:t>工程菌株</a:t>
            </a:r>
          </a:p>
          <a:p>
            <a:pPr lvl="0" algn="just">
              <a:lnSpc>
                <a:spcPct val="150000"/>
              </a:lnSpc>
            </a:pPr>
            <a:r>
              <a:rPr lang="en-US" altLang="zh-CN" sz="1400" kern="100" dirty="0">
                <a:effectLst/>
                <a:latin typeface="Arial Regular"/>
                <a:ea typeface="微软雅黑" panose="020B0503020204020204" pitchFamily="34" charset="-122"/>
                <a:cs typeface="Times New Roman" panose="02020603050405020304" pitchFamily="18" charset="0"/>
              </a:rPr>
              <a:t>+</a:t>
            </a:r>
            <a:r>
              <a:rPr lang="zh-CN" altLang="zh-CN" sz="1400" kern="100" dirty="0">
                <a:effectLst/>
                <a:latin typeface="Arial Regular"/>
                <a:ea typeface="微软雅黑" panose="020B0503020204020204" pitchFamily="34" charset="-122"/>
                <a:cs typeface="Arial Regular"/>
              </a:rPr>
              <a:t>偶氮染料</a:t>
            </a:r>
            <a:r>
              <a:rPr lang="en-US" altLang="zh-CN" sz="1400" kern="100" dirty="0">
                <a:effectLst/>
                <a:latin typeface="Arial Regular"/>
                <a:ea typeface="微软雅黑" panose="020B0503020204020204" pitchFamily="34" charset="-122"/>
                <a:cs typeface="Times New Roman" panose="02020603050405020304" pitchFamily="18" charset="0"/>
              </a:rPr>
              <a:t>/AMR</a:t>
            </a:r>
          </a:p>
        </p:txBody>
      </p:sp>
      <p:sp>
        <p:nvSpPr>
          <p:cNvPr id="6" name="椭圆 5"/>
          <p:cNvSpPr/>
          <p:nvPr>
            <p:custDataLst>
              <p:tags r:id="rId2"/>
            </p:custDataLst>
          </p:nvPr>
        </p:nvSpPr>
        <p:spPr>
          <a:xfrm>
            <a:off x="150021" y="894809"/>
            <a:ext cx="2274134" cy="223093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3"/>
            </p:custDataLst>
          </p:nvPr>
        </p:nvSpPr>
        <p:spPr>
          <a:xfrm>
            <a:off x="2567654" y="942589"/>
            <a:ext cx="2274134" cy="223093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custDataLst>
              <p:tags r:id="rId4"/>
            </p:custDataLst>
          </p:nvPr>
        </p:nvSpPr>
        <p:spPr>
          <a:xfrm>
            <a:off x="4985186" y="1012023"/>
            <a:ext cx="2274134" cy="223093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5"/>
            </p:custDataLst>
          </p:nvPr>
        </p:nvSpPr>
        <p:spPr>
          <a:xfrm>
            <a:off x="2919603" y="1233565"/>
            <a:ext cx="1733826" cy="1431990"/>
          </a:xfrm>
          <a:prstGeom prst="rect">
            <a:avLst/>
          </a:prstGeom>
          <a:noFill/>
          <a:ln>
            <a:noFill/>
            <a:prstDash val="sysDot"/>
          </a:ln>
        </p:spPr>
        <p:txBody>
          <a:bodyPr wrap="square" rtlCol="0">
            <a:noAutofit/>
          </a:bodyPr>
          <a:lstStyle/>
          <a:p>
            <a:pPr lvl="0" algn="just">
              <a:lnSpc>
                <a:spcPct val="150000"/>
              </a:lnSpc>
              <a:buClrTx/>
              <a:buSzTx/>
              <a:buNone/>
            </a:pPr>
            <a:r>
              <a:rPr lang="zh-CN" altLang="zh-CN" sz="1400" kern="100" dirty="0">
                <a:effectLst/>
                <a:latin typeface="Arial Regular"/>
                <a:ea typeface="微软雅黑" panose="020B0503020204020204" pitchFamily="34" charset="-122"/>
                <a:cs typeface="Arial Regular"/>
              </a:rPr>
              <a:t>对照组：</a:t>
            </a:r>
          </a:p>
          <a:p>
            <a:pPr lvl="0" algn="just">
              <a:lnSpc>
                <a:spcPct val="150000"/>
              </a:lnSpc>
              <a:buClrTx/>
              <a:buSzTx/>
              <a:buNone/>
            </a:pPr>
            <a:r>
              <a:rPr lang="zh-CN" altLang="zh-CN" sz="1400" kern="100" dirty="0">
                <a:effectLst/>
                <a:latin typeface="Arial Regular"/>
                <a:ea typeface="微软雅黑" panose="020B0503020204020204" pitchFamily="34" charset="-122"/>
                <a:cs typeface="Arial Regular"/>
              </a:rPr>
              <a:t>野生型Shewanella oneidensis MR-1 菌株+偶氮染料/AMR</a:t>
            </a:r>
          </a:p>
        </p:txBody>
      </p:sp>
      <p:sp>
        <p:nvSpPr>
          <p:cNvPr id="20" name="文本框 19"/>
          <p:cNvSpPr txBox="1"/>
          <p:nvPr>
            <p:custDataLst>
              <p:tags r:id="rId6"/>
            </p:custDataLst>
          </p:nvPr>
        </p:nvSpPr>
        <p:spPr>
          <a:xfrm>
            <a:off x="5385521" y="1600361"/>
            <a:ext cx="1620925" cy="658969"/>
          </a:xfrm>
          <a:prstGeom prst="rect">
            <a:avLst/>
          </a:prstGeom>
          <a:noFill/>
          <a:ln>
            <a:noFill/>
            <a:prstDash val="sysDot"/>
          </a:ln>
        </p:spPr>
        <p:txBody>
          <a:bodyPr wrap="square" rtlCol="0">
            <a:noAutofit/>
          </a:bodyPr>
          <a:lstStyle/>
          <a:p>
            <a:pPr lvl="0" algn="just">
              <a:lnSpc>
                <a:spcPct val="150000"/>
              </a:lnSpc>
              <a:buClrTx/>
              <a:buSzTx/>
              <a:buFontTx/>
            </a:pPr>
            <a:r>
              <a:rPr lang="zh-CN" altLang="zh-CN" sz="1400" kern="100" dirty="0">
                <a:effectLst/>
                <a:latin typeface="Arial Regular"/>
                <a:ea typeface="微软雅黑" panose="020B0503020204020204" pitchFamily="34" charset="-122"/>
                <a:cs typeface="Arial Regular"/>
              </a:rPr>
              <a:t>空白对照：</a:t>
            </a:r>
          </a:p>
          <a:p>
            <a:pPr lvl="0" algn="just">
              <a:lnSpc>
                <a:spcPct val="150000"/>
              </a:lnSpc>
              <a:buClrTx/>
              <a:buSzTx/>
              <a:buFontTx/>
            </a:pPr>
            <a:r>
              <a:rPr lang="zh-CN" altLang="zh-CN" sz="1400" kern="100" dirty="0">
                <a:effectLst/>
                <a:latin typeface="Arial Regular"/>
                <a:ea typeface="微软雅黑" panose="020B0503020204020204" pitchFamily="34" charset="-122"/>
                <a:cs typeface="Arial Regular"/>
              </a:rPr>
              <a:t>偶氮染料/AMR</a:t>
            </a:r>
          </a:p>
        </p:txBody>
      </p:sp>
      <p:sp>
        <p:nvSpPr>
          <p:cNvPr id="23" name="文本框 22"/>
          <p:cNvSpPr txBox="1"/>
          <p:nvPr>
            <p:custDataLst>
              <p:tags r:id="rId7"/>
            </p:custDataLst>
          </p:nvPr>
        </p:nvSpPr>
        <p:spPr>
          <a:xfrm>
            <a:off x="7379095" y="1048607"/>
            <a:ext cx="935459" cy="453329"/>
          </a:xfrm>
          <a:prstGeom prst="rect">
            <a:avLst/>
          </a:prstGeom>
          <a:noFill/>
          <a:ln>
            <a:noFill/>
            <a:prstDash val="sysDot"/>
          </a:ln>
        </p:spPr>
        <p:txBody>
          <a:bodyPr wrap="square" rtlCol="0">
            <a:noAutofit/>
          </a:bodyPr>
          <a:lstStyle/>
          <a:p>
            <a:pPr>
              <a:lnSpc>
                <a:spcPct val="150000"/>
              </a:lnSpc>
            </a:pPr>
            <a:endParaRPr lang="zh-CN" altLang="en-US" dirty="0">
              <a:solidFill>
                <a:srgbClr val="4D45BB"/>
              </a:solidFill>
              <a:latin typeface="Roboto" panose="02000000000000000000" pitchFamily="2" charset="0"/>
              <a:ea typeface="宋体" panose="02010600030101010101" pitchFamily="2" charset="-122"/>
            </a:endParaRPr>
          </a:p>
        </p:txBody>
      </p:sp>
      <p:sp>
        <p:nvSpPr>
          <p:cNvPr id="24" name="文本框 23"/>
          <p:cNvSpPr txBox="1"/>
          <p:nvPr>
            <p:custDataLst>
              <p:tags r:id="rId8"/>
            </p:custDataLst>
          </p:nvPr>
        </p:nvSpPr>
        <p:spPr>
          <a:xfrm>
            <a:off x="3704721" y="216625"/>
            <a:ext cx="3573888" cy="400110"/>
          </a:xfrm>
          <a:prstGeom prst="rect">
            <a:avLst/>
          </a:prstGeom>
          <a:noFill/>
        </p:spPr>
        <p:txBody>
          <a:bodyPr wrap="square" rtlCol="0">
            <a:spAutoFit/>
          </a:bodyPr>
          <a:lstStyle/>
          <a:p>
            <a:r>
              <a:rPr lang="en-US" altLang="zh-CN" sz="2000" dirty="0" smtClean="0">
                <a:solidFill>
                  <a:srgbClr val="4D45BB"/>
                </a:solidFill>
                <a:latin typeface="Segoe UI Emoji" panose="020B0502040204020203" pitchFamily="34" charset="0"/>
                <a:ea typeface="Segoe UI Emoji" panose="020B0502040204020203" pitchFamily="34" charset="0"/>
              </a:rPr>
              <a:t>1.</a:t>
            </a:r>
            <a:r>
              <a:rPr lang="zh-CN" altLang="en-US" sz="2000" dirty="0" smtClean="0">
                <a:solidFill>
                  <a:srgbClr val="4D45BB"/>
                </a:solidFill>
                <a:latin typeface="Segoe UI Emoji" panose="020B0502040204020203" pitchFamily="34" charset="0"/>
                <a:ea typeface="Segoe UI Emoji" panose="020B0502040204020203" pitchFamily="34" charset="0"/>
              </a:rPr>
              <a:t>厌氧</a:t>
            </a:r>
            <a:r>
              <a:rPr lang="zh-CN" altLang="en-US" sz="2000" dirty="0">
                <a:solidFill>
                  <a:srgbClr val="4D45BB"/>
                </a:solidFill>
                <a:latin typeface="Segoe UI Emoji" panose="020B0502040204020203" pitchFamily="34" charset="0"/>
                <a:ea typeface="Segoe UI Emoji" panose="020B0502040204020203" pitchFamily="34" charset="0"/>
              </a:rPr>
              <a:t>处理</a:t>
            </a:r>
            <a:r>
              <a:rPr lang="en-US" altLang="zh-CN" sz="2000" dirty="0">
                <a:solidFill>
                  <a:srgbClr val="4D45BB"/>
                </a:solidFill>
                <a:latin typeface="Segoe UI Emoji" panose="020B0502040204020203" pitchFamily="34" charset="0"/>
                <a:ea typeface="Segoe UI Emoji" panose="020B0502040204020203" pitchFamily="34" charset="0"/>
              </a:rPr>
              <a:t>—</a:t>
            </a:r>
            <a:r>
              <a:rPr lang="zh-CN" altLang="en-US" sz="2000" dirty="0">
                <a:solidFill>
                  <a:srgbClr val="4D45BB"/>
                </a:solidFill>
                <a:latin typeface="Segoe UI Emoji" panose="020B0502040204020203" pitchFamily="34" charset="0"/>
                <a:ea typeface="Segoe UI Emoji" panose="020B0502040204020203" pitchFamily="34" charset="0"/>
              </a:rPr>
              <a:t>希瓦氏菌</a:t>
            </a:r>
            <a:endParaRPr lang="zh-CN" altLang="en-US" sz="2000" dirty="0"/>
          </a:p>
        </p:txBody>
      </p:sp>
      <p:sp>
        <p:nvSpPr>
          <p:cNvPr id="28" name="文本框 27"/>
          <p:cNvSpPr txBox="1"/>
          <p:nvPr>
            <p:custDataLst>
              <p:tags r:id="rId9"/>
            </p:custDataLst>
          </p:nvPr>
        </p:nvSpPr>
        <p:spPr>
          <a:xfrm>
            <a:off x="7382510" y="1501775"/>
            <a:ext cx="4128135" cy="4939030"/>
          </a:xfrm>
          <a:prstGeom prst="rect">
            <a:avLst/>
          </a:prstGeom>
          <a:noFill/>
        </p:spPr>
        <p:txBody>
          <a:bodyPr wrap="square" rtlCol="0">
            <a:spAutoFit/>
          </a:bodyPr>
          <a:lstStyle/>
          <a:p>
            <a:pPr lvl="0" algn="just">
              <a:lnSpc>
                <a:spcPct val="150000"/>
              </a:lnSpc>
              <a:buClrTx/>
              <a:buSzTx/>
              <a:buNone/>
            </a:pPr>
            <a:r>
              <a:rPr lang="zh-CN" altLang="zh-CN" sz="1400" kern="100" dirty="0">
                <a:effectLst/>
                <a:latin typeface="Arial Regular"/>
                <a:ea typeface="微软雅黑" panose="020B0503020204020204" pitchFamily="34" charset="-122"/>
                <a:cs typeface="Arial Regular"/>
              </a:rPr>
              <a:t>05--预期结果</a:t>
            </a:r>
          </a:p>
          <a:p>
            <a:pPr algn="just">
              <a:lnSpc>
                <a:spcPct val="150000"/>
              </a:lnSpc>
              <a:buClrTx/>
              <a:buSzTx/>
              <a:buNone/>
            </a:pPr>
            <a:r>
              <a:rPr lang="zh-CN" altLang="zh-CN" sz="1400" kern="100" dirty="0">
                <a:effectLst/>
                <a:latin typeface="Arial Regular"/>
                <a:ea typeface="微软雅黑" panose="020B0503020204020204" pitchFamily="34" charset="-122"/>
                <a:cs typeface="Arial Regular"/>
              </a:rPr>
              <a:t>①生长曲线：对数生长期后期明显出现了生长变化，相较于野生型Shewanella oneidensis MR-1 菌株，Shewanella oneidensis MR-1 工程菌株生长良好，菌株浓度较高、抗逆性好；</a:t>
            </a:r>
          </a:p>
          <a:p>
            <a:pPr algn="just">
              <a:lnSpc>
                <a:spcPct val="150000"/>
              </a:lnSpc>
              <a:buClrTx/>
              <a:buSzTx/>
              <a:buNone/>
            </a:pPr>
            <a:r>
              <a:rPr lang="zh-CN" altLang="zh-CN" sz="1400" kern="100" dirty="0">
                <a:effectLst/>
                <a:latin typeface="Arial Regular"/>
                <a:ea typeface="微软雅黑" panose="020B0503020204020204" pitchFamily="34" charset="-122"/>
                <a:cs typeface="Arial Regular"/>
              </a:rPr>
              <a:t>②偶氮染料/AMR降解活性（脱色率与脱色时间）：Shewanella oneidensis MR-1 工程菌株显示出最高的降解活性，因为在XX分钟时偶氮染料/AMR完全降解。</a:t>
            </a:r>
          </a:p>
          <a:p>
            <a:pPr algn="just">
              <a:lnSpc>
                <a:spcPct val="150000"/>
              </a:lnSpc>
              <a:buClrTx/>
              <a:buSzTx/>
              <a:buNone/>
            </a:pPr>
            <a:r>
              <a:rPr lang="zh-CN" altLang="zh-CN" sz="1400" kern="100" dirty="0">
                <a:effectLst/>
                <a:latin typeface="Arial Regular"/>
                <a:ea typeface="微软雅黑" panose="020B0503020204020204" pitchFamily="34" charset="-122"/>
                <a:cs typeface="Arial Regular"/>
              </a:rPr>
              <a:t>③好氧条件下能否有效降解偶氮染料/AMR：若相较于野生型Shewanella oneidensis MR-1 菌株，Shewanella oneidensis MR-1 工程菌株好氧条件下能有效降解偶氮染料/AMR，则可促进Shewanella oneidensis MR-1 工程菌株在实践中的应用可行性。</a:t>
            </a:r>
          </a:p>
        </p:txBody>
      </p:sp>
      <p:sp>
        <p:nvSpPr>
          <p:cNvPr id="16" name="文本框 15"/>
          <p:cNvSpPr txBox="1"/>
          <p:nvPr/>
        </p:nvSpPr>
        <p:spPr>
          <a:xfrm>
            <a:off x="102315" y="131291"/>
            <a:ext cx="3580685"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3</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两步的速率验证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1233346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 y="-15463"/>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11146332" y="5955800"/>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3</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3" name="文本框 12"/>
          <p:cNvSpPr txBox="1"/>
          <p:nvPr/>
        </p:nvSpPr>
        <p:spPr>
          <a:xfrm>
            <a:off x="749301" y="2092468"/>
            <a:ext cx="10172700" cy="2308324"/>
          </a:xfrm>
          <a:prstGeom prst="rect">
            <a:avLst/>
          </a:prstGeom>
          <a:noFill/>
        </p:spPr>
        <p:txBody>
          <a:bodyPr wrap="square" rtlCol="0">
            <a:spAutoFit/>
          </a:bodyPr>
          <a:lstStyle/>
          <a:p>
            <a:pPr lvl="0" algn="just">
              <a:lnSpc>
                <a:spcPct val="150000"/>
              </a:lnSpc>
              <a:buClrTx/>
              <a:buSzTx/>
              <a:buNone/>
            </a:pPr>
            <a:r>
              <a:rPr lang="zh-CN" altLang="zh-CN" sz="1600" kern="100" dirty="0">
                <a:effectLst/>
                <a:latin typeface="Arial Regular"/>
                <a:ea typeface="微软雅黑" panose="020B0503020204020204" pitchFamily="34" charset="-122"/>
                <a:cs typeface="Arial Regular"/>
              </a:rPr>
              <a:t>04--操作</a:t>
            </a:r>
          </a:p>
          <a:p>
            <a:pPr algn="just">
              <a:lnSpc>
                <a:spcPct val="150000"/>
              </a:lnSpc>
              <a:buClrTx/>
              <a:buSzTx/>
              <a:buNone/>
            </a:pPr>
            <a:r>
              <a:rPr lang="zh-CN" altLang="zh-CN" sz="1600" kern="100" dirty="0">
                <a:effectLst/>
                <a:latin typeface="Arial Regular"/>
                <a:ea typeface="微软雅黑" panose="020B0503020204020204" pitchFamily="34" charset="-122"/>
                <a:cs typeface="Arial Regular"/>
              </a:rPr>
              <a:t>种子接种物准备，在37°C下进行有氧孵育，用两组假单胞菌分别对第一步处理后的偶氮染料/AMR和原本的偶氮染料/AMR进行降解，在0h，2h，4h，6h……使用比色法（使用分光光度计监测OD值的变化并记录）分别测量两组假单胞菌对第一步处理后的偶氮染料/AMR和原本的偶氮染料/AMR的降解活性，并根据降解情况绘制曲线，分析假单胞菌降解速率的动力学公式。测量第一步处理后的偶氮染料/AMR在0h，2h，4h，6h……后的浓度变化，作为空白对照。</a:t>
            </a:r>
          </a:p>
        </p:txBody>
      </p:sp>
      <p:sp>
        <p:nvSpPr>
          <p:cNvPr id="2" name="文本框 1"/>
          <p:cNvSpPr txBox="1"/>
          <p:nvPr/>
        </p:nvSpPr>
        <p:spPr>
          <a:xfrm>
            <a:off x="749301" y="4400792"/>
            <a:ext cx="10172700" cy="2308324"/>
          </a:xfrm>
          <a:prstGeom prst="rect">
            <a:avLst/>
          </a:prstGeom>
          <a:noFill/>
        </p:spPr>
        <p:txBody>
          <a:bodyPr wrap="square" rtlCol="0">
            <a:spAutoFit/>
          </a:bodyPr>
          <a:lstStyle/>
          <a:p>
            <a:pPr lvl="0" algn="just">
              <a:lnSpc>
                <a:spcPct val="150000"/>
              </a:lnSpc>
            </a:pPr>
            <a:r>
              <a:rPr lang="zh-CN" altLang="zh-CN" sz="1600" kern="100" dirty="0">
                <a:effectLst/>
                <a:latin typeface="Arial Regular"/>
                <a:ea typeface="微软雅黑" panose="020B0503020204020204" pitchFamily="34" charset="-122"/>
                <a:cs typeface="Arial Regular"/>
              </a:rPr>
              <a:t>05--预期结果：</a:t>
            </a:r>
          </a:p>
          <a:p>
            <a:pPr indent="304800" algn="just">
              <a:lnSpc>
                <a:spcPct val="150000"/>
              </a:lnSpc>
            </a:pPr>
            <a:r>
              <a:rPr lang="zh-CN" altLang="zh-CN" sz="1600" kern="100" dirty="0">
                <a:effectLst/>
                <a:latin typeface="Arial Regular"/>
                <a:ea typeface="微软雅黑" panose="020B0503020204020204" pitchFamily="34" charset="-122"/>
                <a:cs typeface="Arial Regular"/>
              </a:rPr>
              <a:t>①降解活性（脱色率与脱色时间）：空白对照扣除基质效应后，测量得到假单胞菌在XX分钟时将第一步处理后的偶氮染料/AMR完全降解，并根据降解情况绘制曲线，分析假单胞菌降解速率的动力学公式</a:t>
            </a:r>
            <a:r>
              <a:rPr lang="zh-CN" altLang="zh-CN" sz="1600" kern="100" dirty="0" smtClean="0">
                <a:effectLst/>
                <a:latin typeface="Arial Regular"/>
                <a:ea typeface="微软雅黑" panose="020B0503020204020204" pitchFamily="34" charset="-122"/>
                <a:cs typeface="Arial Regular"/>
              </a:rPr>
              <a:t>。</a:t>
            </a:r>
            <a:endParaRPr lang="en-US" altLang="zh-CN" sz="1600" kern="100" dirty="0" smtClean="0">
              <a:effectLst/>
              <a:latin typeface="Arial Regular"/>
              <a:ea typeface="微软雅黑" panose="020B0503020204020204" pitchFamily="34" charset="-122"/>
              <a:cs typeface="Arial Regular"/>
            </a:endParaRPr>
          </a:p>
          <a:p>
            <a:pPr indent="304800" algn="just">
              <a:lnSpc>
                <a:spcPct val="150000"/>
              </a:lnSpc>
            </a:pPr>
            <a:endParaRPr lang="zh-CN" altLang="zh-CN" sz="1600" kern="100" dirty="0">
              <a:effectLst/>
              <a:latin typeface="Arial Regular"/>
              <a:ea typeface="微软雅黑" panose="020B0503020204020204" pitchFamily="34" charset="-122"/>
              <a:cs typeface="Arial Regular"/>
            </a:endParaRPr>
          </a:p>
          <a:p>
            <a:pPr indent="304800" algn="just">
              <a:lnSpc>
                <a:spcPct val="150000"/>
              </a:lnSpc>
            </a:pPr>
            <a:r>
              <a:rPr lang="zh-CN" altLang="zh-CN" sz="1600" kern="100" dirty="0">
                <a:effectLst/>
                <a:latin typeface="Arial Regular"/>
                <a:ea typeface="微软雅黑" panose="020B0503020204020204" pitchFamily="34" charset="-122"/>
                <a:cs typeface="Arial Regular"/>
              </a:rPr>
              <a:t>②降解活性（脱色率与脱色时间）：相较于假单胞菌+偶氮染料/AMR，假单胞菌+第一步处理后的偶氮染料/AMR降解更为迅速，更为彻底。</a:t>
            </a:r>
          </a:p>
        </p:txBody>
      </p:sp>
      <p:grpSp>
        <p:nvGrpSpPr>
          <p:cNvPr id="10" name="组合 9"/>
          <p:cNvGrpSpPr/>
          <p:nvPr/>
        </p:nvGrpSpPr>
        <p:grpSpPr>
          <a:xfrm>
            <a:off x="3716374" y="377363"/>
            <a:ext cx="1715204" cy="1715204"/>
            <a:chOff x="3716374" y="377363"/>
            <a:chExt cx="1715204" cy="1715204"/>
          </a:xfrm>
        </p:grpSpPr>
        <p:sp>
          <p:nvSpPr>
            <p:cNvPr id="4" name="文本框 3"/>
            <p:cNvSpPr txBox="1"/>
            <p:nvPr>
              <p:custDataLst>
                <p:tags r:id="rId7"/>
              </p:custDataLst>
            </p:nvPr>
          </p:nvSpPr>
          <p:spPr>
            <a:xfrm>
              <a:off x="3892982" y="540963"/>
              <a:ext cx="1538585" cy="1383665"/>
            </a:xfrm>
            <a:prstGeom prst="rect">
              <a:avLst/>
            </a:prstGeom>
            <a:noFill/>
            <a:ln>
              <a:noFill/>
              <a:prstDash val="sysDot"/>
            </a:ln>
          </p:spPr>
          <p:txBody>
            <a:bodyPr wrap="square" rtlCol="0">
              <a:spAutoFit/>
            </a:bodyPr>
            <a:lstStyle/>
            <a:p>
              <a:pPr lvl="0" algn="just">
                <a:lnSpc>
                  <a:spcPct val="150000"/>
                </a:lnSpc>
              </a:pPr>
              <a:r>
                <a:rPr lang="zh-CN" altLang="zh-CN" sz="1400" kern="100" dirty="0">
                  <a:effectLst/>
                  <a:latin typeface="Arial Regular"/>
                  <a:ea typeface="微软雅黑" panose="020B0503020204020204" pitchFamily="34" charset="-122"/>
                  <a:cs typeface="Arial Regular"/>
                </a:rPr>
                <a:t>实验组：</a:t>
              </a:r>
            </a:p>
            <a:p>
              <a:pPr lvl="0" algn="just">
                <a:lnSpc>
                  <a:spcPct val="150000"/>
                </a:lnSpc>
              </a:pPr>
              <a:r>
                <a:rPr lang="zh-CN" altLang="zh-CN" sz="1400" kern="100" dirty="0">
                  <a:effectLst/>
                  <a:latin typeface="Arial Regular"/>
                  <a:ea typeface="微软雅黑" panose="020B0503020204020204" pitchFamily="34" charset="-122"/>
                  <a:cs typeface="Arial Regular"/>
                </a:rPr>
                <a:t>假单胞菌+第一步处理后的偶氮染料/AMR</a:t>
              </a:r>
            </a:p>
          </p:txBody>
        </p:sp>
        <p:sp>
          <p:nvSpPr>
            <p:cNvPr id="5" name="椭圆 4"/>
            <p:cNvSpPr/>
            <p:nvPr>
              <p:custDataLst>
                <p:tags r:id="rId8"/>
              </p:custDataLst>
            </p:nvPr>
          </p:nvSpPr>
          <p:spPr>
            <a:xfrm>
              <a:off x="3716374" y="377363"/>
              <a:ext cx="1715204" cy="1715204"/>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椭圆 2"/>
          <p:cNvSpPr/>
          <p:nvPr>
            <p:custDataLst>
              <p:tags r:id="rId1"/>
            </p:custDataLst>
          </p:nvPr>
        </p:nvSpPr>
        <p:spPr>
          <a:xfrm>
            <a:off x="6094062" y="377363"/>
            <a:ext cx="1715204" cy="1715204"/>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custDataLst>
              <p:tags r:id="rId2"/>
            </p:custDataLst>
          </p:nvPr>
        </p:nvSpPr>
        <p:spPr>
          <a:xfrm>
            <a:off x="8471751" y="377363"/>
            <a:ext cx="1715204" cy="1715204"/>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3"/>
            </p:custDataLst>
          </p:nvPr>
        </p:nvSpPr>
        <p:spPr>
          <a:xfrm>
            <a:off x="6428334" y="615979"/>
            <a:ext cx="1381246" cy="1476375"/>
          </a:xfrm>
          <a:prstGeom prst="rect">
            <a:avLst/>
          </a:prstGeom>
          <a:noFill/>
          <a:ln>
            <a:noFill/>
            <a:prstDash val="sysDot"/>
          </a:ln>
        </p:spPr>
        <p:txBody>
          <a:bodyPr wrap="square" rtlCol="0">
            <a:spAutoFit/>
          </a:bodyPr>
          <a:lstStyle/>
          <a:p>
            <a:pPr algn="just">
              <a:lnSpc>
                <a:spcPct val="150000"/>
              </a:lnSpc>
              <a:buClrTx/>
              <a:buSzTx/>
              <a:buFontTx/>
            </a:pPr>
            <a:r>
              <a:rPr lang="zh-CN" altLang="zh-CN" sz="1400" kern="100" dirty="0">
                <a:effectLst/>
                <a:latin typeface="Arial Regular"/>
                <a:ea typeface="微软雅黑" panose="020B0503020204020204" pitchFamily="34" charset="-122"/>
                <a:cs typeface="Arial Regular"/>
              </a:rPr>
              <a:t>对照组：</a:t>
            </a:r>
          </a:p>
          <a:p>
            <a:pPr algn="just">
              <a:lnSpc>
                <a:spcPct val="150000"/>
              </a:lnSpc>
              <a:buClrTx/>
              <a:buSzTx/>
              <a:buFontTx/>
            </a:pPr>
            <a:r>
              <a:rPr lang="zh-CN" altLang="zh-CN" sz="1400" kern="100" dirty="0">
                <a:effectLst/>
                <a:latin typeface="Arial Regular"/>
                <a:ea typeface="微软雅黑" panose="020B0503020204020204" pitchFamily="34" charset="-122"/>
                <a:cs typeface="Arial Regular"/>
              </a:rPr>
              <a:t>假单胞菌+偶氮染料/AMR</a:t>
            </a:r>
          </a:p>
          <a:p>
            <a:pPr lvl="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文本框 15"/>
          <p:cNvSpPr txBox="1"/>
          <p:nvPr>
            <p:custDataLst>
              <p:tags r:id="rId4"/>
            </p:custDataLst>
          </p:nvPr>
        </p:nvSpPr>
        <p:spPr>
          <a:xfrm>
            <a:off x="8772953" y="541337"/>
            <a:ext cx="1222181" cy="1383665"/>
          </a:xfrm>
          <a:prstGeom prst="rect">
            <a:avLst/>
          </a:prstGeom>
          <a:noFill/>
          <a:ln>
            <a:noFill/>
            <a:prstDash val="sysDot"/>
          </a:ln>
        </p:spPr>
        <p:txBody>
          <a:bodyPr wrap="square" rtlCol="0">
            <a:spAutoFit/>
          </a:bodyPr>
          <a:lstStyle/>
          <a:p>
            <a:pPr lvl="0" algn="just">
              <a:lnSpc>
                <a:spcPct val="150000"/>
              </a:lnSpc>
              <a:buClrTx/>
              <a:buSzTx/>
              <a:buFontTx/>
            </a:pPr>
            <a:r>
              <a:rPr lang="zh-CN" altLang="zh-CN" sz="1400" kern="100" dirty="0">
                <a:effectLst/>
                <a:latin typeface="Arial Regular"/>
                <a:ea typeface="微软雅黑" panose="020B0503020204020204" pitchFamily="34" charset="-122"/>
                <a:cs typeface="Arial Regular"/>
              </a:rPr>
              <a:t>空白对照：</a:t>
            </a:r>
          </a:p>
          <a:p>
            <a:pPr lvl="0" algn="just">
              <a:lnSpc>
                <a:spcPct val="150000"/>
              </a:lnSpc>
              <a:buClrTx/>
              <a:buSzTx/>
              <a:buFontTx/>
            </a:pPr>
            <a:r>
              <a:rPr lang="zh-CN" altLang="zh-CN" sz="1400" kern="100" dirty="0">
                <a:effectLst/>
                <a:latin typeface="Arial Regular"/>
                <a:ea typeface="微软雅黑" panose="020B0503020204020204" pitchFamily="34" charset="-122"/>
                <a:cs typeface="Arial Regular"/>
              </a:rPr>
              <a:t>第一步处理后的偶氮染料/AMR</a:t>
            </a:r>
          </a:p>
        </p:txBody>
      </p:sp>
      <p:sp>
        <p:nvSpPr>
          <p:cNvPr id="9" name="文本框 8"/>
          <p:cNvSpPr txBox="1"/>
          <p:nvPr>
            <p:custDataLst>
              <p:tags r:id="rId5"/>
            </p:custDataLst>
          </p:nvPr>
        </p:nvSpPr>
        <p:spPr>
          <a:xfrm>
            <a:off x="204637" y="1088789"/>
            <a:ext cx="4218654" cy="400110"/>
          </a:xfrm>
          <a:prstGeom prst="rect">
            <a:avLst/>
          </a:prstGeom>
          <a:noFill/>
        </p:spPr>
        <p:txBody>
          <a:bodyPr wrap="square" rtlCol="0">
            <a:spAutoFit/>
          </a:bodyPr>
          <a:lstStyle/>
          <a:p>
            <a:r>
              <a:rPr lang="en-US" altLang="zh-CN" sz="2000" dirty="0" smtClean="0">
                <a:solidFill>
                  <a:srgbClr val="4D45BB"/>
                </a:solidFill>
                <a:latin typeface="Segoe UI Emoji" panose="020B0502040204020203" pitchFamily="34" charset="0"/>
                <a:ea typeface="Segoe UI Emoji" panose="020B0502040204020203" pitchFamily="34" charset="0"/>
              </a:rPr>
              <a:t>2.</a:t>
            </a:r>
            <a:r>
              <a:rPr lang="zh-CN" altLang="en-US" sz="2000" dirty="0" smtClean="0">
                <a:solidFill>
                  <a:srgbClr val="4D45BB"/>
                </a:solidFill>
                <a:latin typeface="Segoe UI Emoji" panose="020B0502040204020203" pitchFamily="34" charset="0"/>
                <a:ea typeface="Segoe UI Emoji" panose="020B0502040204020203" pitchFamily="34" charset="0"/>
              </a:rPr>
              <a:t>好</a:t>
            </a:r>
            <a:r>
              <a:rPr lang="zh-CN" altLang="en-US" sz="2000" dirty="0">
                <a:solidFill>
                  <a:srgbClr val="4D45BB"/>
                </a:solidFill>
                <a:latin typeface="Segoe UI Emoji" panose="020B0502040204020203" pitchFamily="34" charset="0"/>
                <a:ea typeface="Segoe UI Emoji" panose="020B0502040204020203" pitchFamily="34" charset="0"/>
              </a:rPr>
              <a:t>氧处理</a:t>
            </a:r>
            <a:r>
              <a:rPr lang="en-US" altLang="zh-CN" sz="2000" dirty="0">
                <a:solidFill>
                  <a:srgbClr val="4D45BB"/>
                </a:solidFill>
                <a:latin typeface="Segoe UI Emoji" panose="020B0502040204020203" pitchFamily="34" charset="0"/>
                <a:ea typeface="Segoe UI Emoji" panose="020B0502040204020203" pitchFamily="34" charset="0"/>
              </a:rPr>
              <a:t>—</a:t>
            </a:r>
            <a:r>
              <a:rPr lang="zh-CN" altLang="en-US" sz="2000" dirty="0">
                <a:solidFill>
                  <a:srgbClr val="4D45BB"/>
                </a:solidFill>
                <a:latin typeface="Segoe UI Emoji" panose="020B0502040204020203" pitchFamily="34" charset="0"/>
                <a:ea typeface="Segoe UI Emoji" panose="020B0502040204020203" pitchFamily="34" charset="0"/>
              </a:rPr>
              <a:t>荧光假单胞菌</a:t>
            </a:r>
            <a:endParaRPr lang="zh-CN" altLang="en-US" sz="2000" dirty="0"/>
          </a:p>
        </p:txBody>
      </p:sp>
      <p:pic>
        <p:nvPicPr>
          <p:cNvPr id="28" name="图片 27"/>
          <p:cNvPicPr>
            <a:picLocks noChangeAspect="1"/>
          </p:cNvPicPr>
          <p:nvPr>
            <p:custDataLst>
              <p:tags r:id="rId6"/>
            </p:custDataLst>
          </p:nvPr>
        </p:nvPicPr>
        <p:blipFill>
          <a:blip r:embed="rId10" cstate="print">
            <a:extLst/>
          </a:blip>
          <a:stretch>
            <a:fillRect/>
          </a:stretch>
        </p:blipFill>
        <p:spPr>
          <a:xfrm>
            <a:off x="10282408" y="281131"/>
            <a:ext cx="1488965" cy="413601"/>
          </a:xfrm>
          <a:prstGeom prst="rect">
            <a:avLst/>
          </a:prstGeom>
        </p:spPr>
      </p:pic>
      <p:sp>
        <p:nvSpPr>
          <p:cNvPr id="19" name="文本框 18"/>
          <p:cNvSpPr txBox="1"/>
          <p:nvPr/>
        </p:nvSpPr>
        <p:spPr>
          <a:xfrm>
            <a:off x="80563" y="275678"/>
            <a:ext cx="3580685" cy="521970"/>
          </a:xfrm>
          <a:prstGeom prst="rect">
            <a:avLst/>
          </a:prstGeom>
          <a:noFill/>
        </p:spPr>
        <p:txBody>
          <a:bodyPr wrap="square" rtlCol="0">
            <a:spAutoFit/>
          </a:bodyPr>
          <a:lstStyle/>
          <a:p>
            <a:r>
              <a:rPr lang="en-US" sz="2800" b="1" dirty="0">
                <a:solidFill>
                  <a:srgbClr val="4D45BB"/>
                </a:solidFill>
                <a:latin typeface="思源黑体 CN Regular" pitchFamily="34" charset="-122"/>
                <a:ea typeface="思源黑体 CN Regular" pitchFamily="34" charset="-122"/>
              </a:rPr>
              <a:t>3</a:t>
            </a:r>
            <a:r>
              <a:rPr lang="en-US" sz="2800" b="1" dirty="0" smtClean="0">
                <a:solidFill>
                  <a:srgbClr val="4D45BB"/>
                </a:solidFill>
                <a:latin typeface="思源黑体 CN Regular" pitchFamily="34" charset="-122"/>
                <a:ea typeface="思源黑体 CN Regular" pitchFamily="34" charset="-122"/>
              </a:rPr>
              <a:t>. </a:t>
            </a:r>
            <a:r>
              <a:rPr lang="zh-CN" altLang="en-US" sz="2800" b="1" dirty="0" smtClean="0">
                <a:solidFill>
                  <a:srgbClr val="4D45BB"/>
                </a:solidFill>
                <a:latin typeface="思源黑体 CN Regular" pitchFamily="34" charset="-122"/>
                <a:ea typeface="思源黑体 CN Regular" pitchFamily="34" charset="-122"/>
              </a:rPr>
              <a:t>两步的速率验证</a:t>
            </a:r>
            <a:endParaRPr sz="2800" b="1" dirty="0">
              <a:solidFill>
                <a:srgbClr val="4D45BB"/>
              </a:solidFill>
              <a:latin typeface="思源黑体 CN Regular" pitchFamily="34" charset="-122"/>
              <a:ea typeface="思源黑体 CN Regular" pitchFamily="34" charset="-122"/>
            </a:endParaRPr>
          </a:p>
        </p:txBody>
      </p:sp>
    </p:spTree>
    <p:extLst>
      <p:ext uri="{BB962C8B-B14F-4D97-AF65-F5344CB8AC3E}">
        <p14:creationId xmlns:p14="http://schemas.microsoft.com/office/powerpoint/2010/main" val="2991432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457049" y="2557931"/>
            <a:ext cx="5040630" cy="92202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课题背景</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7348"/>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91233" y="710287"/>
            <a:ext cx="3344545" cy="1331134"/>
          </a:xfrm>
          <a:prstGeom prst="rect">
            <a:avLst/>
          </a:prstGeom>
          <a:noFill/>
        </p:spPr>
        <p:txBody>
          <a:bodyPr wrap="square" rtlCol="0">
            <a:spAutoFit/>
          </a:bodyPr>
          <a:lstStyle/>
          <a:p>
            <a:pPr>
              <a:lnSpc>
                <a:spcPct val="150000"/>
              </a:lnSpc>
            </a:pPr>
            <a:r>
              <a:rPr lang="en-US" altLang="zh-CN" sz="2800" b="1" dirty="0" smtClean="0">
                <a:solidFill>
                  <a:srgbClr val="4D45BB"/>
                </a:solidFill>
                <a:latin typeface="思源黑体 CN Regular" pitchFamily="34" charset="-122"/>
                <a:ea typeface="思源黑体 CN Regular" pitchFamily="34" charset="-122"/>
              </a:rPr>
              <a:t>4.</a:t>
            </a:r>
            <a:r>
              <a:rPr lang="zh-CN" altLang="en-US" sz="2800" b="1" dirty="0" smtClean="0">
                <a:solidFill>
                  <a:srgbClr val="4D45BB"/>
                </a:solidFill>
                <a:latin typeface="思源黑体 CN Regular" pitchFamily="34" charset="-122"/>
                <a:ea typeface="思源黑体 CN Regular" pitchFamily="34" charset="-122"/>
              </a:rPr>
              <a:t>实际情况</a:t>
            </a:r>
            <a:r>
              <a:rPr lang="zh-CN" altLang="en-US" sz="2800" b="1" dirty="0">
                <a:solidFill>
                  <a:srgbClr val="4D45BB"/>
                </a:solidFill>
                <a:latin typeface="思源黑体 CN Regular" pitchFamily="34" charset="-122"/>
                <a:ea typeface="思源黑体 CN Regular" pitchFamily="34" charset="-122"/>
              </a:rPr>
              <a:t>废水脱色效果验证</a:t>
            </a:r>
          </a:p>
        </p:txBody>
      </p:sp>
      <p:sp>
        <p:nvSpPr>
          <p:cNvPr id="4" name="文本框 3"/>
          <p:cNvSpPr txBox="1"/>
          <p:nvPr/>
        </p:nvSpPr>
        <p:spPr>
          <a:xfrm>
            <a:off x="3635223" y="881437"/>
            <a:ext cx="2280706" cy="473206"/>
          </a:xfrm>
          <a:prstGeom prst="rect">
            <a:avLst/>
          </a:prstGeom>
          <a:noFill/>
          <a:ln>
            <a:noFill/>
            <a:prstDash val="sysDot"/>
          </a:ln>
        </p:spPr>
        <p:txBody>
          <a:bodyPr wrap="square" rtlCol="0">
            <a:spAutoFit/>
          </a:bodyPr>
          <a:lstStyle/>
          <a:p>
            <a:pPr lvl="0" algn="just">
              <a:lnSpc>
                <a:spcPct val="150000"/>
              </a:lnSpc>
            </a:pPr>
            <a:r>
              <a:rPr lang="zh-CN" altLang="zh-CN" dirty="0">
                <a:latin typeface="思源黑体 CN Light" pitchFamily="34" charset="-122"/>
                <a:ea typeface="思源黑体 CN Light" pitchFamily="34" charset="-122"/>
              </a:rPr>
              <a:t>菌株</a:t>
            </a:r>
            <a:r>
              <a:rPr lang="en-US" altLang="zh-CN" dirty="0">
                <a:latin typeface="思源黑体 CN Light" pitchFamily="34" charset="-122"/>
                <a:ea typeface="思源黑体 CN Light" pitchFamily="34" charset="-122"/>
              </a:rPr>
              <a:t>+</a:t>
            </a:r>
            <a:r>
              <a:rPr lang="zh-CN" altLang="zh-CN" dirty="0">
                <a:latin typeface="思源黑体 CN Light" pitchFamily="34" charset="-122"/>
                <a:ea typeface="思源黑体 CN Light" pitchFamily="34" charset="-122"/>
              </a:rPr>
              <a:t>偶氮废水</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420628" y="7348"/>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7" name="文本框 16"/>
          <p:cNvSpPr txBox="1"/>
          <p:nvPr/>
        </p:nvSpPr>
        <p:spPr>
          <a:xfrm>
            <a:off x="3770451" y="422870"/>
            <a:ext cx="1641309"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01- </a:t>
            </a:r>
            <a:r>
              <a:rPr lang="zh-CN" altLang="en-US" dirty="0">
                <a:solidFill>
                  <a:srgbClr val="4D45BB"/>
                </a:solidFill>
                <a:latin typeface="思源黑体 CN Normal" panose="020B0400000000000000" pitchFamily="34" charset="-122"/>
                <a:ea typeface="思源黑体 CN Normal" panose="020B0400000000000000" pitchFamily="34" charset="-122"/>
              </a:rPr>
              <a:t>实验组</a:t>
            </a:r>
          </a:p>
        </p:txBody>
      </p:sp>
      <p:sp>
        <p:nvSpPr>
          <p:cNvPr id="29" name="文本框 28"/>
          <p:cNvSpPr txBox="1"/>
          <p:nvPr/>
        </p:nvSpPr>
        <p:spPr>
          <a:xfrm>
            <a:off x="5661666" y="945583"/>
            <a:ext cx="2280706" cy="473206"/>
          </a:xfrm>
          <a:prstGeom prst="rect">
            <a:avLst/>
          </a:prstGeom>
          <a:noFill/>
          <a:ln>
            <a:noFill/>
            <a:prstDash val="sysDot"/>
          </a:ln>
        </p:spPr>
        <p:txBody>
          <a:bodyPr wrap="square" rtlCol="0">
            <a:spAutoFit/>
          </a:bodyPr>
          <a:lstStyle/>
          <a:p>
            <a:pPr lvl="0" algn="just">
              <a:lnSpc>
                <a:spcPct val="150000"/>
              </a:lnSpc>
            </a:pPr>
            <a:r>
              <a:rPr lang="zh-CN" altLang="zh-CN" dirty="0">
                <a:latin typeface="思源黑体 CN Light" pitchFamily="34" charset="-122"/>
                <a:ea typeface="思源黑体 CN Light" pitchFamily="34" charset="-122"/>
              </a:rPr>
              <a:t>空白对照</a:t>
            </a:r>
          </a:p>
        </p:txBody>
      </p:sp>
      <p:sp>
        <p:nvSpPr>
          <p:cNvPr id="30" name="文本框 29"/>
          <p:cNvSpPr txBox="1"/>
          <p:nvPr/>
        </p:nvSpPr>
        <p:spPr>
          <a:xfrm>
            <a:off x="7228218" y="881232"/>
            <a:ext cx="3453975" cy="1615827"/>
          </a:xfrm>
          <a:prstGeom prst="rect">
            <a:avLst/>
          </a:prstGeom>
          <a:noFill/>
          <a:ln>
            <a:noFill/>
            <a:prstDash val="sysDot"/>
          </a:ln>
        </p:spPr>
        <p:txBody>
          <a:bodyPr wrap="square" rtlCol="0">
            <a:spAutoFit/>
          </a:bodyPr>
          <a:lstStyle/>
          <a:p>
            <a:r>
              <a:rPr lang="zh-CN" altLang="zh-CN" dirty="0">
                <a:latin typeface="思源黑体 CN Light" pitchFamily="34" charset="-122"/>
                <a:ea typeface="思源黑体 CN Light" pitchFamily="34" charset="-122"/>
              </a:rPr>
              <a:t>通过此次实验，了解实际废水可能对菌株造成的影响，如果有抑制作用，还需设计后续实验进行验证抑制物来源。</a:t>
            </a:r>
          </a:p>
          <a:p>
            <a:pPr lvl="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p:cNvSpPr txBox="1"/>
          <p:nvPr/>
        </p:nvSpPr>
        <p:spPr>
          <a:xfrm>
            <a:off x="5661666" y="422741"/>
            <a:ext cx="1641309"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02- </a:t>
            </a:r>
            <a:r>
              <a:rPr lang="zh-CN" altLang="en-US" dirty="0">
                <a:solidFill>
                  <a:srgbClr val="4D45BB"/>
                </a:solidFill>
                <a:latin typeface="思源黑体 CN Normal" panose="020B0400000000000000" pitchFamily="34" charset="-122"/>
                <a:ea typeface="思源黑体 CN Normal" panose="020B0400000000000000" pitchFamily="34" charset="-122"/>
              </a:rPr>
              <a:t>对照组</a:t>
            </a:r>
          </a:p>
        </p:txBody>
      </p:sp>
      <p:sp>
        <p:nvSpPr>
          <p:cNvPr id="33" name="文本框 32"/>
          <p:cNvSpPr txBox="1"/>
          <p:nvPr/>
        </p:nvSpPr>
        <p:spPr>
          <a:xfrm>
            <a:off x="8075034" y="374365"/>
            <a:ext cx="1758947"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r>
              <a:rPr lang="zh-CN" altLang="en-US" dirty="0">
                <a:solidFill>
                  <a:srgbClr val="4D45BB"/>
                </a:solidFill>
                <a:latin typeface="思源黑体 CN Normal" panose="020B0400000000000000" pitchFamily="34" charset="-122"/>
                <a:ea typeface="思源黑体 CN Normal" panose="020B0400000000000000" pitchFamily="34" charset="-122"/>
              </a:rPr>
              <a:t>实验目的</a:t>
            </a:r>
          </a:p>
        </p:txBody>
      </p:sp>
      <p:pic>
        <p:nvPicPr>
          <p:cNvPr id="14" name="图片 13"/>
          <p:cNvPicPr>
            <a:picLocks noChangeAspect="1"/>
          </p:cNvPicPr>
          <p:nvPr/>
        </p:nvPicPr>
        <p:blipFill>
          <a:blip r:embed="rId4" cstate="print">
            <a:extLst/>
          </a:blip>
          <a:stretch>
            <a:fillRect/>
          </a:stretch>
        </p:blipFill>
        <p:spPr>
          <a:xfrm>
            <a:off x="10475842" y="374474"/>
            <a:ext cx="1488965" cy="413601"/>
          </a:xfrm>
          <a:prstGeom prst="rect">
            <a:avLst/>
          </a:prstGeom>
        </p:spPr>
      </p:pic>
      <p:sp>
        <p:nvSpPr>
          <p:cNvPr id="2" name="文本框 1"/>
          <p:cNvSpPr txBox="1"/>
          <p:nvPr/>
        </p:nvSpPr>
        <p:spPr>
          <a:xfrm>
            <a:off x="189230" y="3881120"/>
            <a:ext cx="2727325" cy="1975485"/>
          </a:xfrm>
          <a:prstGeom prst="rect">
            <a:avLst/>
          </a:prstGeom>
          <a:noFill/>
        </p:spPr>
        <p:txBody>
          <a:bodyPr wrap="square" rtlCol="0">
            <a:noAutofit/>
          </a:bodyPr>
          <a:lstStyle/>
          <a:p>
            <a:pPr indent="304800" algn="just">
              <a:lnSpc>
                <a:spcPct val="150000"/>
              </a:lnSpc>
            </a:pPr>
            <a:r>
              <a:rPr lang="en-US" altLang="zh-CN" sz="1800" kern="100" dirty="0">
                <a:effectLst/>
                <a:latin typeface="Arial Regular"/>
                <a:ea typeface="微软雅黑" panose="020B0503020204020204" pitchFamily="34" charset="-122"/>
                <a:cs typeface="Arial Regular"/>
              </a:rPr>
              <a:t>  </a:t>
            </a:r>
            <a:r>
              <a:rPr lang="zh-CN" altLang="zh-CN" dirty="0">
                <a:latin typeface="思源黑体 CN Light" pitchFamily="34" charset="-122"/>
                <a:ea typeface="思源黑体 CN Light" pitchFamily="34" charset="-122"/>
              </a:rPr>
              <a:t>通过以上实验对理想情况的验证，对偶氮和芳香胺处理有一个整体对速率把握、对培养基需要添加物质比例。</a:t>
            </a:r>
          </a:p>
        </p:txBody>
      </p:sp>
      <p:sp>
        <p:nvSpPr>
          <p:cNvPr id="13" name="文本框 12"/>
          <p:cNvSpPr txBox="1"/>
          <p:nvPr>
            <p:custDataLst>
              <p:tags r:id="rId1"/>
            </p:custDataLst>
          </p:nvPr>
        </p:nvSpPr>
        <p:spPr>
          <a:xfrm>
            <a:off x="3437890" y="1802765"/>
            <a:ext cx="8272780" cy="4815205"/>
          </a:xfrm>
          <a:prstGeom prst="rect">
            <a:avLst/>
          </a:prstGeom>
          <a:noFill/>
        </p:spPr>
        <p:txBody>
          <a:bodyPr wrap="square" rtlCol="0">
            <a:noAutofit/>
          </a:bodyPr>
          <a:lstStyle/>
          <a:p>
            <a:pPr lvl="0" algn="l">
              <a:lnSpc>
                <a:spcPct val="150000"/>
              </a:lnSpc>
              <a:buClrTx/>
              <a:buSzTx/>
              <a:buFontTx/>
            </a:pPr>
            <a:r>
              <a:rPr lang="en-US" altLang="zh-CN" sz="1800" dirty="0">
                <a:solidFill>
                  <a:srgbClr val="4D45BB"/>
                </a:solidFill>
                <a:latin typeface="Roboto" panose="02000000000000000000" pitchFamily="2" charset="0"/>
                <a:ea typeface="思源黑体 CN Normal" panose="020B0400000000000000" pitchFamily="34" charset="-122"/>
              </a:rPr>
              <a:t>04—</a:t>
            </a:r>
            <a:r>
              <a:rPr lang="en-US" altLang="zh-CN" dirty="0">
                <a:solidFill>
                  <a:srgbClr val="4D45BB"/>
                </a:solidFill>
                <a:latin typeface="Roboto" panose="02000000000000000000" pitchFamily="2" charset="0"/>
                <a:ea typeface="思源黑体 CN Normal" panose="020B0400000000000000" pitchFamily="34" charset="-122"/>
              </a:rPr>
              <a:t>实验方案</a:t>
            </a:r>
            <a:endParaRPr lang="en-US" altLang="zh-CN" sz="1800" dirty="0">
              <a:solidFill>
                <a:srgbClr val="4D45BB"/>
              </a:solidFill>
              <a:latin typeface="Roboto" panose="02000000000000000000" pitchFamily="2" charset="0"/>
              <a:ea typeface="思源黑体 CN Normal" panose="020B0400000000000000" pitchFamily="34" charset="-122"/>
            </a:endParaRPr>
          </a:p>
          <a:p>
            <a:pPr indent="304800" algn="just">
              <a:lnSpc>
                <a:spcPct val="150000"/>
              </a:lnSpc>
            </a:pPr>
            <a:r>
              <a:rPr lang="zh-CN" altLang="zh-CN" dirty="0">
                <a:latin typeface="思源黑体 CN Light" pitchFamily="34" charset="-122"/>
                <a:ea typeface="思源黑体 CN Light" pitchFamily="34" charset="-122"/>
              </a:rPr>
              <a:t>先使用</a:t>
            </a:r>
            <a:r>
              <a:rPr lang="en-US" altLang="zh-CN" dirty="0" err="1">
                <a:latin typeface="思源黑体 CN Light" pitchFamily="34" charset="-122"/>
                <a:ea typeface="思源黑体 CN Light" pitchFamily="34" charset="-122"/>
              </a:rPr>
              <a:t>shewanelle</a:t>
            </a:r>
            <a:r>
              <a:rPr lang="zh-CN" altLang="zh-CN" dirty="0">
                <a:latin typeface="思源黑体 CN Light" pitchFamily="34" charset="-122"/>
                <a:ea typeface="思源黑体 CN Light" pitchFamily="34" charset="-122"/>
              </a:rPr>
              <a:t>菌株对偶氮废水进行处理，采用全波长微板阅读器或分光光度法，根据理想实验的结果设计检测时间间隔。处理结束后，使用比色法测定总芳香胺浓度，使用气相色谱</a:t>
            </a:r>
            <a:r>
              <a:rPr lang="en-US" altLang="zh-CN" dirty="0">
                <a:latin typeface="思源黑体 CN Light" pitchFamily="34" charset="-122"/>
                <a:ea typeface="思源黑体 CN Light" pitchFamily="34" charset="-122"/>
              </a:rPr>
              <a:t>-</a:t>
            </a:r>
            <a:r>
              <a:rPr lang="zh-CN" altLang="zh-CN" dirty="0">
                <a:latin typeface="思源黑体 CN Light" pitchFamily="34" charset="-122"/>
                <a:ea typeface="思源黑体 CN Light" pitchFamily="34" charset="-122"/>
              </a:rPr>
              <a:t>质谱法、高效液相色谱法（</a:t>
            </a:r>
            <a:r>
              <a:rPr lang="en-US" altLang="zh-CN" dirty="0">
                <a:latin typeface="思源黑体 CN Light" pitchFamily="34" charset="-122"/>
                <a:ea typeface="思源黑体 CN Light" pitchFamily="34" charset="-122"/>
              </a:rPr>
              <a:t>HPLC</a:t>
            </a:r>
            <a:r>
              <a:rPr lang="zh-CN" altLang="zh-CN" dirty="0">
                <a:latin typeface="思源黑体 CN Light" pitchFamily="34" charset="-122"/>
                <a:ea typeface="思源黑体 CN Light" pitchFamily="34" charset="-122"/>
              </a:rPr>
              <a:t>）测定中间体变化，使用傅里叶变换红外光谱（</a:t>
            </a:r>
            <a:r>
              <a:rPr lang="en-US" altLang="zh-CN" dirty="0">
                <a:latin typeface="思源黑体 CN Light" pitchFamily="34" charset="-122"/>
                <a:ea typeface="思源黑体 CN Light" pitchFamily="34" charset="-122"/>
              </a:rPr>
              <a:t>FTIR</a:t>
            </a:r>
            <a:r>
              <a:rPr lang="zh-CN" altLang="zh-CN" dirty="0">
                <a:latin typeface="思源黑体 CN Light" pitchFamily="34" charset="-122"/>
                <a:ea typeface="思源黑体 CN Light" pitchFamily="34" charset="-122"/>
              </a:rPr>
              <a:t>）检测处理产物结构。然后，使用假单胞菌对其进行第二步处理，根据理想实验所得数据设置检测时间间隔，使用气相色谱</a:t>
            </a:r>
            <a:r>
              <a:rPr lang="en-US" altLang="zh-CN" dirty="0">
                <a:latin typeface="思源黑体 CN Light" pitchFamily="34" charset="-122"/>
                <a:ea typeface="思源黑体 CN Light" pitchFamily="34" charset="-122"/>
              </a:rPr>
              <a:t>-</a:t>
            </a:r>
            <a:r>
              <a:rPr lang="zh-CN" altLang="zh-CN" dirty="0">
                <a:latin typeface="思源黑体 CN Light" pitchFamily="34" charset="-122"/>
                <a:ea typeface="思源黑体 CN Light" pitchFamily="34" charset="-122"/>
              </a:rPr>
              <a:t>质谱法、高效液相色谱法（</a:t>
            </a:r>
            <a:r>
              <a:rPr lang="en-US" altLang="zh-CN" dirty="0">
                <a:latin typeface="思源黑体 CN Light" pitchFamily="34" charset="-122"/>
                <a:ea typeface="思源黑体 CN Light" pitchFamily="34" charset="-122"/>
              </a:rPr>
              <a:t>HPLC</a:t>
            </a:r>
            <a:r>
              <a:rPr lang="zh-CN" altLang="zh-CN" dirty="0">
                <a:latin typeface="思源黑体 CN Light" pitchFamily="34" charset="-122"/>
                <a:ea typeface="思源黑体 CN Light" pitchFamily="34" charset="-122"/>
              </a:rPr>
              <a:t>）在过程中检测芳香胺降解情况，使用傅里叶变换红外光谱（</a:t>
            </a:r>
            <a:r>
              <a:rPr lang="en-US" altLang="zh-CN" dirty="0">
                <a:latin typeface="思源黑体 CN Light" pitchFamily="34" charset="-122"/>
                <a:ea typeface="思源黑体 CN Light" pitchFamily="34" charset="-122"/>
              </a:rPr>
              <a:t>FTIR</a:t>
            </a:r>
            <a:r>
              <a:rPr lang="zh-CN" altLang="zh-CN" dirty="0">
                <a:latin typeface="思源黑体 CN Light" pitchFamily="34" charset="-122"/>
                <a:ea typeface="思源黑体 CN Light" pitchFamily="34" charset="-122"/>
              </a:rPr>
              <a:t>）检测最终降解产物。</a:t>
            </a:r>
          </a:p>
        </p:txBody>
      </p:sp>
      <p:sp>
        <p:nvSpPr>
          <p:cNvPr id="5" name="文本框 4"/>
          <p:cNvSpPr txBox="1"/>
          <p:nvPr>
            <p:custDataLst>
              <p:tags r:id="rId2"/>
            </p:custDataLst>
          </p:nvPr>
        </p:nvSpPr>
        <p:spPr>
          <a:xfrm>
            <a:off x="3437890" y="5280025"/>
            <a:ext cx="8204835" cy="1337945"/>
          </a:xfrm>
          <a:prstGeom prst="rect">
            <a:avLst/>
          </a:prstGeom>
          <a:noFill/>
        </p:spPr>
        <p:txBody>
          <a:bodyPr wrap="square" rtlCol="0">
            <a:spAutoFit/>
          </a:bodyPr>
          <a:lstStyle/>
          <a:p>
            <a:pPr lvl="0" algn="l">
              <a:lnSpc>
                <a:spcPct val="150000"/>
              </a:lnSpc>
              <a:buClrTx/>
              <a:buSzTx/>
              <a:buFontTx/>
            </a:pPr>
            <a:r>
              <a:rPr lang="en-US" altLang="zh-CN" sz="1800" dirty="0">
                <a:solidFill>
                  <a:srgbClr val="4D45BB"/>
                </a:solidFill>
                <a:latin typeface="Roboto" panose="02000000000000000000" pitchFamily="2" charset="0"/>
                <a:ea typeface="思源黑体 CN Normal" panose="020B0400000000000000" pitchFamily="34" charset="-122"/>
              </a:rPr>
              <a:t>05--预期结果：</a:t>
            </a:r>
          </a:p>
          <a:p>
            <a:pPr indent="304800" algn="just">
              <a:lnSpc>
                <a:spcPct val="150000"/>
              </a:lnSpc>
            </a:pPr>
            <a:r>
              <a:rPr lang="zh-CN" altLang="zh-CN" dirty="0">
                <a:latin typeface="思源黑体 CN Light" pitchFamily="34" charset="-122"/>
                <a:ea typeface="思源黑体 CN Light" pitchFamily="34" charset="-122"/>
              </a:rPr>
              <a:t>预期实验结果和两步理想情况处理结果相同，偶氮降解速率和效率相同，降解产物应无害可排放。</a:t>
            </a:r>
          </a:p>
        </p:txBody>
      </p:sp>
    </p:spTree>
    <p:extLst>
      <p:ext uri="{BB962C8B-B14F-4D97-AF65-F5344CB8AC3E}">
        <p14:creationId xmlns:p14="http://schemas.microsoft.com/office/powerpoint/2010/main" val="3860124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2851730" y="1940750"/>
            <a:ext cx="5922010" cy="1754326"/>
          </a:xfrm>
          <a:prstGeom prst="rect">
            <a:avLst/>
          </a:prstGeom>
          <a:noFill/>
        </p:spPr>
        <p:txBody>
          <a:bodyPr wrap="square" rtlCol="0">
            <a:spAutoFit/>
          </a:bodyPr>
          <a:lstStyle/>
          <a:p>
            <a:pPr algn="ctr"/>
            <a:r>
              <a:rPr lang="en-US" altLang="zh-CN" sz="5400" dirty="0">
                <a:solidFill>
                  <a:srgbClr val="4D45BB"/>
                </a:solidFill>
                <a:latin typeface="思源黑体 CN Regular" panose="020B0500000000000000" pitchFamily="34" charset="-122"/>
                <a:ea typeface="思源黑体 CN Regular" panose="020B0500000000000000" pitchFamily="34" charset="-122"/>
              </a:rPr>
              <a:t>Human Practice</a:t>
            </a:r>
          </a:p>
        </p:txBody>
      </p:sp>
      <p:sp>
        <p:nvSpPr>
          <p:cNvPr id="4" name="文本框 3"/>
          <p:cNvSpPr txBox="1"/>
          <p:nvPr/>
        </p:nvSpPr>
        <p:spPr>
          <a:xfrm>
            <a:off x="8242485" y="5622918"/>
            <a:ext cx="2106930" cy="414020"/>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5245761" y="3902985"/>
            <a:ext cx="3527979" cy="506730"/>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a:t>
            </a:r>
            <a:r>
              <a:rPr lang="en-US" altLang="zh-CN" dirty="0" smtClean="0">
                <a:solidFill>
                  <a:srgbClr val="4D45BB"/>
                </a:solidFill>
                <a:latin typeface="Roboto" panose="02000000000000000000" pitchFamily="2" charset="0"/>
                <a:ea typeface="Segoe UI Emoji" panose="020B0502040204020203" pitchFamily="34" charset="0"/>
              </a:rPr>
              <a:t>6</a:t>
            </a:r>
            <a:endParaRPr lang="zh-CN" altLang="en-US" dirty="0">
              <a:solidFill>
                <a:srgbClr val="4D45BB"/>
              </a:solidFill>
              <a:latin typeface="Roboto" panose="02000000000000000000" pitchFamily="2" charset="0"/>
              <a:ea typeface="思源黑体 CN Light" panose="020B0300000000000000" pitchFamily="34" charset="-122"/>
            </a:endParaRPr>
          </a:p>
        </p:txBody>
      </p:sp>
      <p:grpSp>
        <p:nvGrpSpPr>
          <p:cNvPr id="5" name="组合 4"/>
          <p:cNvGrpSpPr/>
          <p:nvPr/>
        </p:nvGrpSpPr>
        <p:grpSpPr>
          <a:xfrm>
            <a:off x="1988402" y="841480"/>
            <a:ext cx="4687219" cy="415820"/>
            <a:chOff x="1988402" y="841480"/>
            <a:chExt cx="4687219" cy="415820"/>
          </a:xfrm>
        </p:grpSpPr>
        <p:sp>
          <p:nvSpPr>
            <p:cNvPr id="10" name="文本框 9"/>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grpSp>
      <p:pic>
        <p:nvPicPr>
          <p:cNvPr id="13" name="图片 12"/>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02665" y="1983740"/>
            <a:ext cx="5349240" cy="2825115"/>
          </a:xfrm>
          <a:prstGeom prst="rect">
            <a:avLst/>
          </a:prstGeom>
          <a:noFill/>
        </p:spPr>
        <p:txBody>
          <a:bodyPr wrap="square" rtlCol="0">
            <a:no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计</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划</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1002803" y="2267590"/>
            <a:ext cx="3527979" cy="460375"/>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 </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6" name="图片 5" descr="iShot_2024-01-28_21.38.41"/>
          <p:cNvPicPr/>
          <p:nvPr/>
        </p:nvPicPr>
        <p:blipFill>
          <a:blip r:embed="rId2"/>
          <a:stretch>
            <a:fillRect/>
          </a:stretch>
        </p:blipFill>
        <p:spPr>
          <a:xfrm>
            <a:off x="6657975" y="403860"/>
            <a:ext cx="4257675" cy="6081395"/>
          </a:xfrm>
          <a:prstGeom prst="rect">
            <a:avLst/>
          </a:prstGeom>
        </p:spPr>
      </p:pic>
      <p:pic>
        <p:nvPicPr>
          <p:cNvPr id="7" name="图片 6" descr="iShot_2024-01-28_21.38.30"/>
          <p:cNvPicPr/>
          <p:nvPr/>
        </p:nvPicPr>
        <p:blipFill>
          <a:blip r:embed="rId3"/>
          <a:stretch>
            <a:fillRect/>
          </a:stretch>
        </p:blipFill>
        <p:spPr>
          <a:xfrm>
            <a:off x="2092960" y="354965"/>
            <a:ext cx="4258800" cy="60804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79538" y="1983537"/>
            <a:ext cx="5040630" cy="2584450"/>
          </a:xfrm>
          <a:prstGeom prst="rect">
            <a:avLst/>
          </a:prstGeom>
          <a:noFill/>
        </p:spPr>
        <p:txBody>
          <a:bodyPr wrap="square" rtlCol="0">
            <a:spAutoFit/>
          </a:bodyPr>
          <a:lstStyle/>
          <a:p>
            <a:r>
              <a:rPr lang="zh-CN" sz="5400" dirty="0">
                <a:solidFill>
                  <a:srgbClr val="4D45BB"/>
                </a:solidFill>
                <a:latin typeface="思源黑体 CN Regular" panose="020B0500000000000000" pitchFamily="34" charset="-122"/>
                <a:ea typeface="思源黑体 CN Regular" panose="020B0500000000000000" pitchFamily="34" charset="-122"/>
              </a:rPr>
              <a:t>邀请信</a:t>
            </a:r>
          </a:p>
          <a:p>
            <a:r>
              <a:rPr lang="en-US" altLang="zh-CN" sz="5400" dirty="0">
                <a:solidFill>
                  <a:srgbClr val="4D45BB"/>
                </a:solidFill>
                <a:latin typeface="思源黑体 CN Regular" panose="020B0500000000000000" pitchFamily="34" charset="-122"/>
                <a:ea typeface="思源黑体 CN Regular" panose="020B0500000000000000" pitchFamily="34" charset="-122"/>
              </a:rPr>
              <a:t>with</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采访提纲</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pic>
        <p:nvPicPr>
          <p:cNvPr id="14" name="图片 13"/>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grpSp>
        <p:nvGrpSpPr>
          <p:cNvPr id="16" name="组合 15"/>
          <p:cNvGrpSpPr/>
          <p:nvPr/>
        </p:nvGrpSpPr>
        <p:grpSpPr>
          <a:xfrm>
            <a:off x="4385310" y="788035"/>
            <a:ext cx="6772275" cy="4942205"/>
            <a:chOff x="838" y="164"/>
            <a:chExt cx="8559" cy="5841"/>
          </a:xfrm>
        </p:grpSpPr>
        <p:sp>
          <p:nvSpPr>
            <p:cNvPr id="11" name="文本框 10"/>
            <p:cNvSpPr txBox="1"/>
            <p:nvPr/>
          </p:nvSpPr>
          <p:spPr>
            <a:xfrm>
              <a:off x="1579" y="3571"/>
              <a:ext cx="5556" cy="544"/>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 </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2" name="图片 1" descr="iShot_2024-01-28_21.34.38"/>
            <p:cNvPicPr>
              <a:picLocks noChangeAspect="1"/>
            </p:cNvPicPr>
            <p:nvPr/>
          </p:nvPicPr>
          <p:blipFill>
            <a:blip r:embed="rId4"/>
            <a:stretch>
              <a:fillRect/>
            </a:stretch>
          </p:blipFill>
          <p:spPr>
            <a:xfrm>
              <a:off x="838" y="164"/>
              <a:ext cx="4324" cy="5841"/>
            </a:xfrm>
            <a:prstGeom prst="rect">
              <a:avLst/>
            </a:prstGeom>
          </p:spPr>
        </p:pic>
        <p:pic>
          <p:nvPicPr>
            <p:cNvPr id="13" name="图片 12" descr="iShot_2024-01-28_21.34.47"/>
            <p:cNvPicPr/>
            <p:nvPr/>
          </p:nvPicPr>
          <p:blipFill>
            <a:blip r:embed="rId5"/>
            <a:stretch>
              <a:fillRect/>
            </a:stretch>
          </p:blipFill>
          <p:spPr>
            <a:xfrm>
              <a:off x="5071" y="164"/>
              <a:ext cx="4326" cy="5839"/>
            </a:xfrm>
            <a:prstGeom prst="rect">
              <a:avLst/>
            </a:prstGeom>
          </p:spPr>
        </p:pic>
      </p:grpSp>
      <p:grpSp>
        <p:nvGrpSpPr>
          <p:cNvPr id="18" name="组合 17"/>
          <p:cNvGrpSpPr/>
          <p:nvPr/>
        </p:nvGrpSpPr>
        <p:grpSpPr>
          <a:xfrm>
            <a:off x="4386175" y="788035"/>
            <a:ext cx="6771600" cy="4943679"/>
            <a:chOff x="1946" y="3745"/>
            <a:chExt cx="7828" cy="5621"/>
          </a:xfrm>
        </p:grpSpPr>
        <p:pic>
          <p:nvPicPr>
            <p:cNvPr id="10" name="图片 9" descr="iShot_2024-01-28_21.34.55"/>
            <p:cNvPicPr/>
            <p:nvPr/>
          </p:nvPicPr>
          <p:blipFill>
            <a:blip r:embed="rId6"/>
            <a:stretch>
              <a:fillRect/>
            </a:stretch>
          </p:blipFill>
          <p:spPr>
            <a:xfrm>
              <a:off x="1946" y="3745"/>
              <a:ext cx="4086" cy="5619"/>
            </a:xfrm>
            <a:prstGeom prst="rect">
              <a:avLst/>
            </a:prstGeom>
          </p:spPr>
        </p:pic>
        <p:pic>
          <p:nvPicPr>
            <p:cNvPr id="9" name="图片 8" descr="iShot_2024-01-28_21.35.03"/>
            <p:cNvPicPr>
              <a:picLocks noChangeAspect="1"/>
            </p:cNvPicPr>
            <p:nvPr/>
          </p:nvPicPr>
          <p:blipFill>
            <a:blip r:embed="rId7"/>
            <a:stretch>
              <a:fillRect/>
            </a:stretch>
          </p:blipFill>
          <p:spPr>
            <a:xfrm>
              <a:off x="5689" y="3745"/>
              <a:ext cx="4085" cy="5621"/>
            </a:xfrm>
            <a:prstGeom prst="rect">
              <a:avLst/>
            </a:prstGeom>
          </p:spPr>
        </p:pic>
      </p:grpSp>
      <p:grpSp>
        <p:nvGrpSpPr>
          <p:cNvPr id="19" name="组合 18"/>
          <p:cNvGrpSpPr/>
          <p:nvPr/>
        </p:nvGrpSpPr>
        <p:grpSpPr>
          <a:xfrm>
            <a:off x="4262755" y="804545"/>
            <a:ext cx="6771600" cy="4942800"/>
            <a:chOff x="8333" y="2898"/>
            <a:chExt cx="8937" cy="6270"/>
          </a:xfrm>
        </p:grpSpPr>
        <p:sp>
          <p:nvSpPr>
            <p:cNvPr id="4" name="文本框 3"/>
            <p:cNvSpPr txBox="1"/>
            <p:nvPr/>
          </p:nvSpPr>
          <p:spPr>
            <a:xfrm>
              <a:off x="9115" y="3124"/>
              <a:ext cx="3592" cy="1619"/>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此处输入一段文本，</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此处，插入一段文本此处，插入一段。</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33" name="文本框 32"/>
            <p:cNvSpPr txBox="1"/>
            <p:nvPr/>
          </p:nvSpPr>
          <p:spPr>
            <a:xfrm>
              <a:off x="9115" y="6509"/>
              <a:ext cx="2585" cy="138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03-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插入标题</a:t>
              </a:r>
            </a:p>
          </p:txBody>
        </p:sp>
        <p:sp>
          <p:nvSpPr>
            <p:cNvPr id="34" name="文本框 33"/>
            <p:cNvSpPr txBox="1"/>
            <p:nvPr/>
          </p:nvSpPr>
          <p:spPr>
            <a:xfrm>
              <a:off x="14686" y="6509"/>
              <a:ext cx="2585" cy="1386"/>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思源黑体 CN Normal" panose="020B0400000000000000" pitchFamily="34" charset="-122"/>
                </a:rPr>
                <a:t>04-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插入标题</a:t>
              </a:r>
            </a:p>
          </p:txBody>
        </p:sp>
        <p:pic>
          <p:nvPicPr>
            <p:cNvPr id="8" name="图片 7" descr="iShot_2024-01-28_21.35.13"/>
            <p:cNvPicPr/>
            <p:nvPr/>
          </p:nvPicPr>
          <p:blipFill>
            <a:blip r:embed="rId8"/>
            <a:stretch>
              <a:fillRect/>
            </a:stretch>
          </p:blipFill>
          <p:spPr>
            <a:xfrm>
              <a:off x="8333" y="2898"/>
              <a:ext cx="4677" cy="6270"/>
            </a:xfrm>
            <a:prstGeom prst="rect">
              <a:avLst/>
            </a:prstGeom>
          </p:spPr>
        </p:pic>
        <p:pic>
          <p:nvPicPr>
            <p:cNvPr id="7" name="图片 6" descr="iShot_2024-01-28_21.35.23"/>
            <p:cNvPicPr/>
            <p:nvPr/>
          </p:nvPicPr>
          <p:blipFill>
            <a:blip r:embed="rId9"/>
            <a:stretch>
              <a:fillRect/>
            </a:stretch>
          </p:blipFill>
          <p:spPr>
            <a:xfrm>
              <a:off x="12594" y="2898"/>
              <a:ext cx="4677" cy="627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3" presetClass="entr" presetSubtype="1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457049" y="2557931"/>
            <a:ext cx="5040630" cy="92202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非实验部分</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4" name="文本框 3"/>
          <p:cNvSpPr txBox="1"/>
          <p:nvPr/>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：甲 乙 丙</a:t>
            </a: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507831"/>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a:t>
            </a:r>
            <a:r>
              <a:rPr lang="en-US" altLang="zh-CN" dirty="0" smtClean="0">
                <a:solidFill>
                  <a:srgbClr val="4D45BB"/>
                </a:solidFill>
                <a:latin typeface="Roboto" panose="02000000000000000000" pitchFamily="2" charset="0"/>
                <a:ea typeface="Segoe UI Emoji" panose="020B0502040204020203" pitchFamily="34" charset="0"/>
              </a:rPr>
              <a:t>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pic>
        <p:nvPicPr>
          <p:cNvPr id="13" name="图片 12"/>
          <p:cNvPicPr>
            <a:picLocks noChangeAspect="1"/>
          </p:cNvPicPr>
          <p:nvPr/>
        </p:nvPicPr>
        <p:blipFill>
          <a:blip r:embed="rId4"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128722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457049" y="2557931"/>
            <a:ext cx="5040630" cy="92202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脚本设计</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sp>
        <p:nvSpPr>
          <p:cNvPr id="4" name="文本框 3"/>
          <p:cNvSpPr txBox="1"/>
          <p:nvPr/>
        </p:nvSpPr>
        <p:spPr>
          <a:xfrm>
            <a:off x="8242485" y="5622918"/>
            <a:ext cx="2106930" cy="415498"/>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a:t>
            </a:r>
            <a:r>
              <a:rPr lang="zh-CN" altLang="en-US" sz="1400" dirty="0" smtClean="0">
                <a:solidFill>
                  <a:srgbClr val="4D45BB"/>
                </a:solidFill>
                <a:latin typeface="思源黑体 CN Light" panose="020B0300000000000000" pitchFamily="34" charset="-122"/>
                <a:ea typeface="思源黑体 CN Light" panose="020B0300000000000000" pitchFamily="34" charset="-122"/>
              </a:rPr>
              <a:t>：马鑫</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3343913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802021" y="1177141"/>
            <a:ext cx="5040630" cy="1753235"/>
          </a:xfrm>
          <a:prstGeom prst="rect">
            <a:avLst/>
          </a:prstGeom>
          <a:noFill/>
        </p:spPr>
        <p:txBody>
          <a:bodyPr wrap="square" rtlCol="0">
            <a:spAutoFit/>
          </a:bodyPr>
          <a:lstStyle/>
          <a:p>
            <a:r>
              <a:rPr lang="en-US" sz="5400" dirty="0">
                <a:solidFill>
                  <a:srgbClr val="4D45BB"/>
                </a:solidFill>
                <a:latin typeface="思源黑体 CN Regular" panose="020B0500000000000000" pitchFamily="34" charset="-122"/>
                <a:ea typeface="思源黑体 CN Regular" panose="020B0500000000000000" pitchFamily="34" charset="-122"/>
              </a:rPr>
              <a:t>promotion video</a:t>
            </a:r>
            <a:r>
              <a:rPr lang="zh-CN" altLang="en-US" sz="5400" dirty="0">
                <a:solidFill>
                  <a:srgbClr val="4D45BB"/>
                </a:solidFill>
                <a:latin typeface="思源黑体 CN Regular" panose="020B0500000000000000" pitchFamily="34" charset="-122"/>
                <a:ea typeface="思源黑体 CN Regular" panose="020B0500000000000000" pitchFamily="34" charset="-122"/>
              </a:rPr>
              <a:t>脚本</a:t>
            </a:r>
          </a:p>
        </p:txBody>
      </p:sp>
      <p:sp>
        <p:nvSpPr>
          <p:cNvPr id="4" name="文本框 3"/>
          <p:cNvSpPr txBox="1"/>
          <p:nvPr/>
        </p:nvSpPr>
        <p:spPr>
          <a:xfrm>
            <a:off x="1688612" y="4540301"/>
            <a:ext cx="1745251" cy="737235"/>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采取传统的三段式总分总结构。</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5589667" y="761229"/>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5" name="椭圆 4"/>
          <p:cNvSpPr/>
          <p:nvPr/>
        </p:nvSpPr>
        <p:spPr>
          <a:xfrm>
            <a:off x="1196501"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73384"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50267"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69205" y="4527550"/>
            <a:ext cx="1993265" cy="737235"/>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以实拍为主，动画为辅，远中近特都有包含。</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8574405" y="4540250"/>
            <a:ext cx="2318385" cy="1424305"/>
          </a:xfrm>
          <a:prstGeom prst="rect">
            <a:avLst/>
          </a:prstGeom>
          <a:noFill/>
          <a:ln>
            <a:noFill/>
            <a:prstDash val="sysDot"/>
          </a:ln>
        </p:spPr>
        <p:txBody>
          <a:bodyPr wrap="square" rtlCol="0">
            <a:no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使用三位解说进行切换，其中第一位采用上帝视角，其他两位采用第一视角。</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7" name="文本框 16"/>
          <p:cNvSpPr txBox="1"/>
          <p:nvPr/>
        </p:nvSpPr>
        <p:spPr>
          <a:xfrm>
            <a:off x="2235908" y="3538858"/>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8" name="文本框 17"/>
          <p:cNvSpPr txBox="1"/>
          <p:nvPr/>
        </p:nvSpPr>
        <p:spPr>
          <a:xfrm>
            <a:off x="5822172" y="3538857"/>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9" name="文本框 18"/>
          <p:cNvSpPr txBox="1"/>
          <p:nvPr/>
        </p:nvSpPr>
        <p:spPr>
          <a:xfrm>
            <a:off x="9425207" y="3538857"/>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0" name="文本框 19"/>
          <p:cNvSpPr txBox="1"/>
          <p:nvPr/>
        </p:nvSpPr>
        <p:spPr>
          <a:xfrm>
            <a:off x="2031523" y="3997902"/>
            <a:ext cx="1745251"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整体框架</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1" name="文本框 20"/>
          <p:cNvSpPr txBox="1"/>
          <p:nvPr/>
        </p:nvSpPr>
        <p:spPr>
          <a:xfrm>
            <a:off x="5608406" y="3997901"/>
            <a:ext cx="1745251"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镜头</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nvSpPr>
        <p:spPr>
          <a:xfrm>
            <a:off x="9250248" y="3992317"/>
            <a:ext cx="1745251"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创意点</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pic>
        <p:nvPicPr>
          <p:cNvPr id="24" name="图片 23"/>
          <p:cNvPicPr>
            <a:picLocks noChangeAspect="1"/>
          </p:cNvPicPr>
          <p:nvPr/>
        </p:nvPicPr>
        <p:blipFill>
          <a:blip r:embed="rId2" cstate="prin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17424338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13548" y="626542"/>
            <a:ext cx="5040630" cy="922020"/>
          </a:xfrm>
          <a:prstGeom prst="rect">
            <a:avLst/>
          </a:prstGeom>
          <a:noFill/>
        </p:spPr>
        <p:txBody>
          <a:bodyPr wrap="square" rtlCol="0">
            <a:spAutoFit/>
          </a:bodyPr>
          <a:lstStyle/>
          <a:p>
            <a:r>
              <a:rPr lang="zh-CN" sz="5400" dirty="0">
                <a:solidFill>
                  <a:srgbClr val="4D45BB"/>
                </a:solidFill>
                <a:latin typeface="思源黑体 CN Regular" panose="020B0500000000000000" pitchFamily="34" charset="-122"/>
                <a:ea typeface="思源黑体 CN Regular" panose="020B0500000000000000" pitchFamily="34" charset="-122"/>
              </a:rPr>
              <a:t>脚本展示</a:t>
            </a:r>
          </a:p>
        </p:txBody>
      </p:sp>
      <p:sp>
        <p:nvSpPr>
          <p:cNvPr id="4" name="文本框 3"/>
          <p:cNvSpPr txBox="1"/>
          <p:nvPr/>
        </p:nvSpPr>
        <p:spPr>
          <a:xfrm>
            <a:off x="5787846" y="1984046"/>
            <a:ext cx="2280706" cy="1028295"/>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此处输入一段文本，</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此处，插入一段文本此处，插入一段。</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1002803" y="226759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7" name="文本框 16"/>
          <p:cNvSpPr txBox="1"/>
          <p:nvPr/>
        </p:nvSpPr>
        <p:spPr>
          <a:xfrm>
            <a:off x="4058285" y="558165"/>
            <a:ext cx="2113915" cy="1245235"/>
          </a:xfrm>
          <a:prstGeom prst="rect">
            <a:avLst/>
          </a:prstGeom>
          <a:noFill/>
          <a:ln>
            <a:noFill/>
            <a:prstDash val="sysDot"/>
          </a:ln>
        </p:spPr>
        <p:txBody>
          <a:bodyPr wrap="square" rtlCol="0">
            <a:spAutoFit/>
          </a:bodyPr>
          <a:lstStyle/>
          <a:p>
            <a:pPr>
              <a:lnSpc>
                <a:spcPct val="150000"/>
              </a:lnSpc>
            </a:pPr>
            <a:r>
              <a:rPr lang="en-US" altLang="zh-CN" sz="3200" dirty="0">
                <a:solidFill>
                  <a:srgbClr val="4D45BB"/>
                </a:solidFill>
                <a:latin typeface="Roboto" panose="02000000000000000000" pitchFamily="2" charset="0"/>
                <a:ea typeface="思源黑体 CN Normal" panose="020B0400000000000000" pitchFamily="34" charset="-122"/>
              </a:rPr>
              <a:t>01 </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插入标题</a:t>
            </a:r>
          </a:p>
        </p:txBody>
      </p:sp>
      <p:sp>
        <p:nvSpPr>
          <p:cNvPr id="29" name="文本框 28"/>
          <p:cNvSpPr txBox="1"/>
          <p:nvPr/>
        </p:nvSpPr>
        <p:spPr>
          <a:xfrm>
            <a:off x="9325616" y="1984046"/>
            <a:ext cx="2280706"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pic>
        <p:nvPicPr>
          <p:cNvPr id="14" name="图片 13"/>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7" name="图片 6" descr="屏幕截图 2024-01-29 175736"/>
          <p:cNvPicPr>
            <a:picLocks noChangeAspect="1"/>
          </p:cNvPicPr>
          <p:nvPr/>
        </p:nvPicPr>
        <p:blipFill>
          <a:blip r:embed="rId3"/>
          <a:stretch>
            <a:fillRect/>
          </a:stretch>
        </p:blipFill>
        <p:spPr>
          <a:xfrm>
            <a:off x="3811270" y="1337945"/>
            <a:ext cx="7795895" cy="5047615"/>
          </a:xfrm>
          <a:prstGeom prst="rect">
            <a:avLst/>
          </a:prstGeom>
        </p:spPr>
      </p:pic>
    </p:spTree>
    <p:extLst>
      <p:ext uri="{BB962C8B-B14F-4D97-AF65-F5344CB8AC3E}">
        <p14:creationId xmlns:p14="http://schemas.microsoft.com/office/powerpoint/2010/main" val="32823712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13548" y="626542"/>
            <a:ext cx="5040630" cy="922020"/>
          </a:xfrm>
          <a:prstGeom prst="rect">
            <a:avLst/>
          </a:prstGeom>
          <a:noFill/>
        </p:spPr>
        <p:txBody>
          <a:bodyPr wrap="square" rtlCol="0">
            <a:spAutoFit/>
          </a:bodyPr>
          <a:lstStyle/>
          <a:p>
            <a:r>
              <a:rPr lang="zh-CN" sz="5400" dirty="0">
                <a:solidFill>
                  <a:srgbClr val="4D45BB"/>
                </a:solidFill>
                <a:latin typeface="思源黑体 CN Regular" panose="020B0500000000000000" pitchFamily="34" charset="-122"/>
                <a:ea typeface="思源黑体 CN Regular" panose="020B0500000000000000" pitchFamily="34" charset="-122"/>
              </a:rPr>
              <a:t>脚本展示</a:t>
            </a:r>
          </a:p>
        </p:txBody>
      </p:sp>
      <p:sp>
        <p:nvSpPr>
          <p:cNvPr id="4" name="文本框 3"/>
          <p:cNvSpPr txBox="1"/>
          <p:nvPr/>
        </p:nvSpPr>
        <p:spPr>
          <a:xfrm>
            <a:off x="5787846" y="1984046"/>
            <a:ext cx="2280706" cy="1028295"/>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此处输入一段文本，</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此处，插入一段文本此处，插入一段。</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1002803" y="226759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7" name="文本框 16"/>
          <p:cNvSpPr txBox="1"/>
          <p:nvPr/>
        </p:nvSpPr>
        <p:spPr>
          <a:xfrm>
            <a:off x="4058285" y="558165"/>
            <a:ext cx="2113915" cy="1245235"/>
          </a:xfrm>
          <a:prstGeom prst="rect">
            <a:avLst/>
          </a:prstGeom>
          <a:noFill/>
          <a:ln>
            <a:noFill/>
            <a:prstDash val="sysDot"/>
          </a:ln>
        </p:spPr>
        <p:txBody>
          <a:bodyPr wrap="square" rtlCol="0">
            <a:spAutoFit/>
          </a:bodyPr>
          <a:lstStyle/>
          <a:p>
            <a:pPr>
              <a:lnSpc>
                <a:spcPct val="150000"/>
              </a:lnSpc>
            </a:pPr>
            <a:r>
              <a:rPr lang="en-US" altLang="zh-CN" sz="3200" dirty="0">
                <a:solidFill>
                  <a:srgbClr val="4D45BB"/>
                </a:solidFill>
                <a:latin typeface="Roboto" panose="02000000000000000000" pitchFamily="2" charset="0"/>
                <a:ea typeface="思源黑体 CN Normal" panose="020B0400000000000000" pitchFamily="34" charset="-122"/>
              </a:rPr>
              <a:t>02</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插入标题</a:t>
            </a:r>
          </a:p>
        </p:txBody>
      </p:sp>
      <p:sp>
        <p:nvSpPr>
          <p:cNvPr id="29" name="文本框 28"/>
          <p:cNvSpPr txBox="1"/>
          <p:nvPr/>
        </p:nvSpPr>
        <p:spPr>
          <a:xfrm>
            <a:off x="9325616" y="1984046"/>
            <a:ext cx="2280706"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pic>
        <p:nvPicPr>
          <p:cNvPr id="14" name="图片 13"/>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2" name="图片 1" descr="屏幕截图 2024-01-29 175750"/>
          <p:cNvPicPr>
            <a:picLocks noChangeAspect="1"/>
          </p:cNvPicPr>
          <p:nvPr/>
        </p:nvPicPr>
        <p:blipFill>
          <a:blip r:embed="rId3"/>
          <a:stretch>
            <a:fillRect/>
          </a:stretch>
        </p:blipFill>
        <p:spPr>
          <a:xfrm>
            <a:off x="2217420" y="1433195"/>
            <a:ext cx="9388475" cy="4705985"/>
          </a:xfrm>
          <a:prstGeom prst="rect">
            <a:avLst/>
          </a:prstGeom>
        </p:spPr>
      </p:pic>
    </p:spTree>
    <p:extLst>
      <p:ext uri="{BB962C8B-B14F-4D97-AF65-F5344CB8AC3E}">
        <p14:creationId xmlns:p14="http://schemas.microsoft.com/office/powerpoint/2010/main" val="3756339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13548" y="626542"/>
            <a:ext cx="5040630" cy="922020"/>
          </a:xfrm>
          <a:prstGeom prst="rect">
            <a:avLst/>
          </a:prstGeom>
          <a:noFill/>
        </p:spPr>
        <p:txBody>
          <a:bodyPr wrap="square" rtlCol="0">
            <a:spAutoFit/>
          </a:bodyPr>
          <a:lstStyle/>
          <a:p>
            <a:r>
              <a:rPr lang="zh-CN" sz="5400" dirty="0">
                <a:solidFill>
                  <a:srgbClr val="4D45BB"/>
                </a:solidFill>
                <a:latin typeface="思源黑体 CN Regular" panose="020B0500000000000000" pitchFamily="34" charset="-122"/>
                <a:ea typeface="思源黑体 CN Regular" panose="020B0500000000000000" pitchFamily="34" charset="-122"/>
              </a:rPr>
              <a:t>脚本展示</a:t>
            </a:r>
          </a:p>
        </p:txBody>
      </p:sp>
      <p:sp>
        <p:nvSpPr>
          <p:cNvPr id="4" name="文本框 3"/>
          <p:cNvSpPr txBox="1"/>
          <p:nvPr/>
        </p:nvSpPr>
        <p:spPr>
          <a:xfrm>
            <a:off x="5787846" y="1984046"/>
            <a:ext cx="2280706" cy="1028295"/>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此处输入一段文本，</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此处，插入一段文本此处，插入一段。</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1002803" y="226759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7" name="文本框 16"/>
          <p:cNvSpPr txBox="1"/>
          <p:nvPr/>
        </p:nvSpPr>
        <p:spPr>
          <a:xfrm>
            <a:off x="4058285" y="558165"/>
            <a:ext cx="2113915" cy="1245235"/>
          </a:xfrm>
          <a:prstGeom prst="rect">
            <a:avLst/>
          </a:prstGeom>
          <a:noFill/>
          <a:ln>
            <a:noFill/>
            <a:prstDash val="sysDot"/>
          </a:ln>
        </p:spPr>
        <p:txBody>
          <a:bodyPr wrap="square" rtlCol="0">
            <a:spAutoFit/>
          </a:bodyPr>
          <a:lstStyle/>
          <a:p>
            <a:pPr>
              <a:lnSpc>
                <a:spcPct val="150000"/>
              </a:lnSpc>
            </a:pPr>
            <a:r>
              <a:rPr lang="en-US" altLang="zh-CN" sz="3200" dirty="0">
                <a:solidFill>
                  <a:srgbClr val="4D45BB"/>
                </a:solidFill>
                <a:latin typeface="Roboto" panose="02000000000000000000" pitchFamily="2" charset="0"/>
                <a:ea typeface="思源黑体 CN Normal" panose="020B0400000000000000" pitchFamily="34" charset="-122"/>
              </a:rPr>
              <a:t>03</a:t>
            </a:r>
          </a:p>
          <a:p>
            <a:pPr>
              <a:lnSpc>
                <a:spcPct val="150000"/>
              </a:lnSpc>
            </a:pPr>
            <a:r>
              <a:rPr lang="zh-CN" altLang="en-US" dirty="0">
                <a:solidFill>
                  <a:srgbClr val="4D45BB"/>
                </a:solidFill>
                <a:latin typeface="思源黑体 CN Normal" panose="020B0400000000000000" pitchFamily="34" charset="-122"/>
                <a:ea typeface="思源黑体 CN Normal" panose="020B0400000000000000" pitchFamily="34" charset="-122"/>
              </a:rPr>
              <a:t>插入标题</a:t>
            </a:r>
          </a:p>
        </p:txBody>
      </p:sp>
      <p:sp>
        <p:nvSpPr>
          <p:cNvPr id="29" name="文本框 28"/>
          <p:cNvSpPr txBox="1"/>
          <p:nvPr/>
        </p:nvSpPr>
        <p:spPr>
          <a:xfrm>
            <a:off x="9325616" y="1984046"/>
            <a:ext cx="2280706" cy="414020"/>
          </a:xfrm>
          <a:prstGeom prst="rect">
            <a:avLst/>
          </a:prstGeom>
          <a:noFill/>
          <a:ln>
            <a:noFill/>
            <a:prstDash val="sysDot"/>
          </a:ln>
        </p:spPr>
        <p:txBody>
          <a:bodyPr wrap="square" rtlCol="0">
            <a:spAutoFit/>
          </a:bodyPr>
          <a:lstStyle/>
          <a:p>
            <a:pPr>
              <a:lnSpc>
                <a:spcPct val="150000"/>
              </a:lnSpc>
            </a:pPr>
            <a:r>
              <a:rPr lang="zh-CN" altLang="en-US" sz="1400" dirty="0">
                <a:solidFill>
                  <a:schemeClr val="bg2">
                    <a:lumMod val="25000"/>
                  </a:schemeClr>
                </a:solidFill>
                <a:latin typeface="思源黑体 CN Light" panose="020B0300000000000000" pitchFamily="34" charset="-122"/>
                <a:ea typeface="思源黑体 CN Light" panose="020B0300000000000000" pitchFamily="34" charset="-122"/>
              </a:rPr>
              <a:t>此</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pic>
        <p:nvPicPr>
          <p:cNvPr id="14" name="图片 13"/>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2" name="图片 1" descr="屏幕截图 2024-01-29 175759"/>
          <p:cNvPicPr>
            <a:picLocks noChangeAspect="1"/>
          </p:cNvPicPr>
          <p:nvPr/>
        </p:nvPicPr>
        <p:blipFill>
          <a:blip r:embed="rId3"/>
          <a:stretch>
            <a:fillRect/>
          </a:stretch>
        </p:blipFill>
        <p:spPr>
          <a:xfrm>
            <a:off x="2236470" y="1435735"/>
            <a:ext cx="9370060" cy="4747895"/>
          </a:xfrm>
          <a:prstGeom prst="rect">
            <a:avLst/>
          </a:prstGeom>
        </p:spPr>
      </p:pic>
    </p:spTree>
    <p:extLst>
      <p:ext uri="{BB962C8B-B14F-4D97-AF65-F5344CB8AC3E}">
        <p14:creationId xmlns:p14="http://schemas.microsoft.com/office/powerpoint/2010/main" val="3785444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25841" y="1504976"/>
            <a:ext cx="5040630" cy="34150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实</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验</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原</a:t>
            </a:r>
          </a:p>
          <a:p>
            <a:r>
              <a:rPr lang="zh-CN" altLang="en-US" sz="5400" dirty="0">
                <a:solidFill>
                  <a:srgbClr val="4D45BB"/>
                </a:solidFill>
                <a:latin typeface="思源黑体 CN Regular" panose="020B0500000000000000" pitchFamily="34" charset="-122"/>
                <a:ea typeface="思源黑体 CN Regular" panose="020B0500000000000000" pitchFamily="34" charset="-122"/>
              </a:rPr>
              <a:t>理</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grpSp>
        <p:nvGrpSpPr>
          <p:cNvPr id="5" name="组合 4"/>
          <p:cNvGrpSpPr/>
          <p:nvPr/>
        </p:nvGrpSpPr>
        <p:grpSpPr>
          <a:xfrm>
            <a:off x="2413234" y="1010920"/>
            <a:ext cx="9129156" cy="4712784"/>
            <a:chOff x="7009" y="1750"/>
            <a:chExt cx="10601" cy="6441"/>
          </a:xfrm>
        </p:grpSpPr>
        <p:sp>
          <p:nvSpPr>
            <p:cNvPr id="17" name="文本框 16"/>
            <p:cNvSpPr txBox="1"/>
            <p:nvPr/>
          </p:nvSpPr>
          <p:spPr>
            <a:xfrm>
              <a:off x="8959" y="1771"/>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8" name="文本框 17"/>
            <p:cNvSpPr txBox="1"/>
            <p:nvPr/>
          </p:nvSpPr>
          <p:spPr>
            <a:xfrm>
              <a:off x="14979" y="1750"/>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9" name="文本框 18"/>
            <p:cNvSpPr txBox="1"/>
            <p:nvPr/>
          </p:nvSpPr>
          <p:spPr>
            <a:xfrm>
              <a:off x="8913" y="5731"/>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0" name="文本框 19"/>
            <p:cNvSpPr txBox="1"/>
            <p:nvPr/>
          </p:nvSpPr>
          <p:spPr>
            <a:xfrm>
              <a:off x="7426" y="2701"/>
              <a:ext cx="3765" cy="705"/>
            </a:xfrm>
            <a:prstGeom prst="rect">
              <a:avLst/>
            </a:prstGeom>
            <a:noFill/>
            <a:ln>
              <a:noFill/>
              <a:prstDash val="sysDot"/>
            </a:ln>
          </p:spPr>
          <p:txBody>
            <a:bodyPr wrap="square" rtlCol="0">
              <a:spAutoFit/>
            </a:bodyPr>
            <a:lstStyle/>
            <a:p>
              <a:pPr algn="ctr">
                <a:lnSpc>
                  <a:spcPct val="150000"/>
                </a:lnSpc>
              </a:pPr>
              <a:r>
                <a:rPr lang="zh-CN" altLang="en-US" sz="2000" dirty="0" smtClean="0">
                  <a:solidFill>
                    <a:schemeClr val="bg1">
                      <a:lumMod val="50000"/>
                    </a:schemeClr>
                  </a:solidFill>
                  <a:latin typeface="思源黑体 CN Light" panose="020B0300000000000000" pitchFamily="34" charset="-122"/>
                  <a:ea typeface="思源黑体 CN Light" panose="020B0300000000000000" pitchFamily="34" charset="-122"/>
                </a:rPr>
                <a:t>偶氮染料</a:t>
              </a:r>
              <a:endPar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1" name="文本框 20"/>
            <p:cNvSpPr txBox="1"/>
            <p:nvPr/>
          </p:nvSpPr>
          <p:spPr>
            <a:xfrm>
              <a:off x="13635" y="2631"/>
              <a:ext cx="3422" cy="757"/>
            </a:xfrm>
            <a:prstGeom prst="rect">
              <a:avLst/>
            </a:prstGeom>
            <a:noFill/>
            <a:ln>
              <a:noFill/>
              <a:prstDash val="sysDot"/>
            </a:ln>
          </p:spPr>
          <p:txBody>
            <a:bodyPr wrap="square" rtlCol="0">
              <a:spAutoFit/>
            </a:bodyPr>
            <a:lstStyle/>
            <a:p>
              <a:pPr algn="ctr">
                <a:lnSpc>
                  <a:spcPct val="150000"/>
                </a:lnSpc>
              </a:pPr>
              <a:r>
                <a:rPr lang="zh-CN" altLang="en-US" sz="2000" dirty="0" smtClean="0">
                  <a:solidFill>
                    <a:schemeClr val="bg1">
                      <a:lumMod val="50000"/>
                    </a:schemeClr>
                  </a:solidFill>
                  <a:latin typeface="思源黑体 CN Light" panose="020B0300000000000000" pitchFamily="34" charset="-122"/>
                  <a:ea typeface="思源黑体 CN Light" panose="020B0300000000000000" pitchFamily="34" charset="-122"/>
                </a:rPr>
                <a:t>偶氮染料的使用与排放</a:t>
              </a:r>
              <a:endPar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2" name="文本框 21"/>
            <p:cNvSpPr txBox="1"/>
            <p:nvPr/>
          </p:nvSpPr>
          <p:spPr>
            <a:xfrm>
              <a:off x="7353" y="6711"/>
              <a:ext cx="4043" cy="757"/>
            </a:xfrm>
            <a:prstGeom prst="rect">
              <a:avLst/>
            </a:prstGeom>
            <a:noFill/>
            <a:ln>
              <a:noFill/>
              <a:prstDash val="sysDot"/>
            </a:ln>
          </p:spPr>
          <p:txBody>
            <a:bodyPr wrap="square" rtlCol="0">
              <a:spAutoFit/>
            </a:bodyPr>
            <a:lstStyle/>
            <a:p>
              <a:pPr algn="ctr">
                <a:lnSpc>
                  <a:spcPct val="150000"/>
                </a:lnSpc>
              </a:pPr>
              <a:r>
                <a:rPr lang="zh-CN" altLang="en-US" sz="2000" dirty="0" smtClean="0">
                  <a:solidFill>
                    <a:schemeClr val="bg1">
                      <a:lumMod val="50000"/>
                    </a:schemeClr>
                  </a:solidFill>
                  <a:latin typeface="思源黑体 CN Light" panose="020B0300000000000000" pitchFamily="34" charset="-122"/>
                  <a:ea typeface="思源黑体 CN Light" panose="020B0300000000000000" pitchFamily="34" charset="-122"/>
                </a:rPr>
                <a:t>偶氮染料对人类健康的影响</a:t>
              </a:r>
              <a:endParaRPr lang="zh-CN" altLang="en-US" sz="2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2" name="流程图: 终止 1"/>
            <p:cNvSpPr/>
            <p:nvPr/>
          </p:nvSpPr>
          <p:spPr>
            <a:xfrm>
              <a:off x="7009" y="178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终止 22"/>
            <p:cNvSpPr/>
            <p:nvPr/>
          </p:nvSpPr>
          <p:spPr>
            <a:xfrm>
              <a:off x="13035" y="177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终止 23"/>
            <p:cNvSpPr/>
            <p:nvPr/>
          </p:nvSpPr>
          <p:spPr>
            <a:xfrm>
              <a:off x="7020" y="5771"/>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终止 24"/>
            <p:cNvSpPr/>
            <p:nvPr/>
          </p:nvSpPr>
          <p:spPr>
            <a:xfrm>
              <a:off x="13035" y="5755"/>
              <a:ext cx="4575" cy="2420"/>
            </a:xfrm>
            <a:prstGeom prst="flowChartTerminator">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948" y="5777"/>
              <a:ext cx="1672" cy="693"/>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0 4</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28" name="文本框 27"/>
            <p:cNvSpPr txBox="1"/>
            <p:nvPr/>
          </p:nvSpPr>
          <p:spPr>
            <a:xfrm>
              <a:off x="13492" y="6711"/>
              <a:ext cx="3707" cy="757"/>
            </a:xfrm>
            <a:prstGeom prst="rect">
              <a:avLst/>
            </a:prstGeom>
            <a:noFill/>
            <a:ln>
              <a:noFill/>
              <a:prstDash val="sysDot"/>
            </a:ln>
          </p:spPr>
          <p:txBody>
            <a:bodyPr wrap="square" rtlCol="0">
              <a:spAutoFit/>
            </a:bodyPr>
            <a:lstStyle/>
            <a:p>
              <a:pPr algn="ctr">
                <a:lnSpc>
                  <a:spcPct val="150000"/>
                </a:lnSpc>
              </a:pPr>
              <a:r>
                <a:rPr lang="zh-CN" altLang="en-US" sz="2000" dirty="0" smtClean="0">
                  <a:solidFill>
                    <a:schemeClr val="bg1">
                      <a:lumMod val="50000"/>
                    </a:schemeClr>
                  </a:solidFill>
                  <a:latin typeface="思源黑体 CN Light" panose="020B0300000000000000" pitchFamily="34" charset="-122"/>
                  <a:ea typeface="思源黑体 CN Light" panose="020B0300000000000000" pitchFamily="34" charset="-122"/>
                </a:rPr>
                <a:t>偶氮染料目前的降解方式</a:t>
              </a:r>
              <a:endParaRPr lang="en-US" altLang="zh-CN" sz="20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gr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4116115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3457049" y="2557931"/>
            <a:ext cx="5040630" cy="922020"/>
          </a:xfrm>
          <a:prstGeom prst="rect">
            <a:avLst/>
          </a:prstGeom>
          <a:noFill/>
        </p:spPr>
        <p:txBody>
          <a:bodyPr wrap="square" rtlCol="0">
            <a:spAutoFit/>
          </a:bodyPr>
          <a:lstStyle/>
          <a:p>
            <a:pPr algn="ctr"/>
            <a:r>
              <a:rPr lang="zh-CN" altLang="en-US" sz="5400" dirty="0" smtClean="0">
                <a:solidFill>
                  <a:srgbClr val="4D45BB"/>
                </a:solidFill>
                <a:latin typeface="思源黑体 CN Regular" panose="020B0500000000000000" pitchFamily="34" charset="-122"/>
                <a:ea typeface="思源黑体 CN Regular" panose="020B0500000000000000" pitchFamily="34" charset="-122"/>
              </a:rPr>
              <a:t>艺术</a:t>
            </a:r>
            <a:r>
              <a:rPr lang="zh-CN" altLang="en-US" sz="5400" dirty="0">
                <a:solidFill>
                  <a:srgbClr val="4D45BB"/>
                </a:solidFill>
                <a:latin typeface="思源黑体 CN Regular" panose="020B0500000000000000" pitchFamily="34" charset="-122"/>
                <a:ea typeface="思源黑体 CN Regular" panose="020B0500000000000000" pitchFamily="34" charset="-122"/>
              </a:rPr>
              <a:t>设计</a:t>
            </a:r>
          </a:p>
        </p:txBody>
      </p:sp>
      <p:sp>
        <p:nvSpPr>
          <p:cNvPr id="4" name="文本框 3"/>
          <p:cNvSpPr txBox="1"/>
          <p:nvPr/>
        </p:nvSpPr>
        <p:spPr>
          <a:xfrm>
            <a:off x="8242485" y="5622918"/>
            <a:ext cx="2106930" cy="415498"/>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a:t>
            </a:r>
            <a:r>
              <a:rPr lang="zh-CN" altLang="en-US" sz="1400" dirty="0" smtClean="0">
                <a:solidFill>
                  <a:srgbClr val="4D45BB"/>
                </a:solidFill>
                <a:latin typeface="思源黑体 CN Light" panose="020B0300000000000000" pitchFamily="34" charset="-122"/>
                <a:ea typeface="思源黑体 CN Light" panose="020B0300000000000000" pitchFamily="34" charset="-122"/>
              </a:rPr>
              <a:t>：赵桐宇</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1988403" y="841482"/>
            <a:ext cx="988262" cy="41581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5245761" y="3902985"/>
            <a:ext cx="3527979" cy="507831"/>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P A R T    0 </a:t>
            </a:r>
            <a:r>
              <a:rPr lang="en-US" altLang="zh-CN" dirty="0" smtClean="0">
                <a:solidFill>
                  <a:srgbClr val="4D45BB"/>
                </a:solidFill>
                <a:latin typeface="Roboto" panose="02000000000000000000" pitchFamily="2" charset="0"/>
                <a:ea typeface="Segoe UI Emoji" panose="020B0502040204020203" pitchFamily="34" charset="0"/>
              </a:rPr>
              <a:t>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24885392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13548" y="626542"/>
            <a:ext cx="5040630" cy="398780"/>
          </a:xfrm>
          <a:prstGeom prst="rect">
            <a:avLst/>
          </a:prstGeom>
          <a:noFill/>
        </p:spPr>
        <p:txBody>
          <a:bodyPr wrap="square" rtlCol="0">
            <a:spAutoFit/>
          </a:bodyPr>
          <a:lstStyle/>
          <a:p>
            <a:r>
              <a:rPr lang="zh-CN" altLang="en-US" sz="2000" dirty="0">
                <a:solidFill>
                  <a:srgbClr val="4D45BB"/>
                </a:solidFill>
                <a:latin typeface="楷体" panose="02010609060101010101" charset="-122"/>
                <a:ea typeface="楷体" panose="02010609060101010101" charset="-122"/>
              </a:rPr>
              <a:t>以下是成果展示</a:t>
            </a:r>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1</a:t>
            </a:r>
            <a:endParaRPr lang="zh-CN" altLang="en-US" sz="1600" dirty="0">
              <a:solidFill>
                <a:srgbClr val="4D45BB"/>
              </a:solidFill>
              <a:latin typeface="Roboto" panose="02000000000000000000" pitchFamily="2" charset="0"/>
              <a:ea typeface="思源黑体 CN Light" panose="020B0300000000000000" pitchFamily="34" charset="-122"/>
            </a:endParaRPr>
          </a:p>
        </p:txBody>
      </p:sp>
      <p:pic>
        <p:nvPicPr>
          <p:cNvPr id="14" name="图片 13"/>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2" name="图片 1" descr="原理"/>
          <p:cNvPicPr>
            <a:picLocks noChangeAspect="1"/>
          </p:cNvPicPr>
          <p:nvPr/>
        </p:nvPicPr>
        <p:blipFill>
          <a:blip r:embed="rId3"/>
          <a:stretch>
            <a:fillRect/>
          </a:stretch>
        </p:blipFill>
        <p:spPr>
          <a:xfrm>
            <a:off x="543560" y="1224915"/>
            <a:ext cx="5552440" cy="3823335"/>
          </a:xfrm>
          <a:prstGeom prst="rect">
            <a:avLst/>
          </a:prstGeom>
        </p:spPr>
      </p:pic>
      <p:pic>
        <p:nvPicPr>
          <p:cNvPr id="5" name="图片 4" descr="原理2"/>
          <p:cNvPicPr>
            <a:picLocks noChangeAspect="1"/>
          </p:cNvPicPr>
          <p:nvPr/>
        </p:nvPicPr>
        <p:blipFill>
          <a:blip r:embed="rId4"/>
          <a:stretch>
            <a:fillRect/>
          </a:stretch>
        </p:blipFill>
        <p:spPr>
          <a:xfrm>
            <a:off x="5954395" y="2376805"/>
            <a:ext cx="5505450" cy="3936365"/>
          </a:xfrm>
          <a:prstGeom prst="rect">
            <a:avLst/>
          </a:prstGeom>
        </p:spPr>
      </p:pic>
    </p:spTree>
    <p:extLst>
      <p:ext uri="{BB962C8B-B14F-4D97-AF65-F5344CB8AC3E}">
        <p14:creationId xmlns:p14="http://schemas.microsoft.com/office/powerpoint/2010/main" val="7272639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rotWithShape="1">
          <a:blip r:embed="rId2" cstate="print"/>
          <a:srcRect t="-1"/>
          <a:stretch>
            <a:fillRect/>
          </a:stretch>
        </p:blipFill>
        <p:spPr>
          <a:xfrm rot="10800000">
            <a:off x="0" y="0"/>
            <a:ext cx="12192006" cy="6858000"/>
          </a:xfrm>
          <a:prstGeom prst="rect">
            <a:avLst/>
          </a:prstGeom>
          <a:noFill/>
        </p:spPr>
      </p:pic>
      <p:pic>
        <p:nvPicPr>
          <p:cNvPr id="9" name="图片 8"/>
          <p:cNvPicPr>
            <a:picLocks noChangeAspect="1"/>
          </p:cNvPicPr>
          <p:nvPr/>
        </p:nvPicPr>
        <p:blipFill>
          <a:blip r:embed="rId3" cstate="print"/>
          <a:stretch>
            <a:fillRect/>
          </a:stretch>
        </p:blipFill>
        <p:spPr>
          <a:xfrm>
            <a:off x="296662" y="6160983"/>
            <a:ext cx="1672849" cy="464679"/>
          </a:xfrm>
          <a:prstGeom prst="rect">
            <a:avLst/>
          </a:prstGeom>
        </p:spPr>
      </p:pic>
      <p:pic>
        <p:nvPicPr>
          <p:cNvPr id="2" name="图片 1" descr="原理3"/>
          <p:cNvPicPr>
            <a:picLocks noChangeAspect="1"/>
          </p:cNvPicPr>
          <p:nvPr/>
        </p:nvPicPr>
        <p:blipFill>
          <a:blip r:embed="rId4"/>
          <a:stretch>
            <a:fillRect/>
          </a:stretch>
        </p:blipFill>
        <p:spPr>
          <a:xfrm>
            <a:off x="2406015" y="1618615"/>
            <a:ext cx="7379970" cy="3620770"/>
          </a:xfrm>
          <a:prstGeom prst="rect">
            <a:avLst/>
          </a:prstGeom>
        </p:spPr>
      </p:pic>
    </p:spTree>
    <p:extLst>
      <p:ext uri="{BB962C8B-B14F-4D97-AF65-F5344CB8AC3E}">
        <p14:creationId xmlns:p14="http://schemas.microsoft.com/office/powerpoint/2010/main" val="18593347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5" name="图片 4" descr="打仗分解1"/>
          <p:cNvPicPr>
            <a:picLocks noChangeAspect="1"/>
          </p:cNvPicPr>
          <p:nvPr/>
        </p:nvPicPr>
        <p:blipFill>
          <a:blip r:embed="rId3"/>
          <a:stretch>
            <a:fillRect/>
          </a:stretch>
        </p:blipFill>
        <p:spPr>
          <a:xfrm>
            <a:off x="625475" y="306070"/>
            <a:ext cx="4438650" cy="6276340"/>
          </a:xfrm>
          <a:prstGeom prst="rect">
            <a:avLst/>
          </a:prstGeom>
        </p:spPr>
      </p:pic>
      <p:pic>
        <p:nvPicPr>
          <p:cNvPr id="6" name="图片 5" descr="分解2"/>
          <p:cNvPicPr>
            <a:picLocks noChangeAspect="1"/>
          </p:cNvPicPr>
          <p:nvPr/>
        </p:nvPicPr>
        <p:blipFill>
          <a:blip r:embed="rId4"/>
          <a:stretch>
            <a:fillRect/>
          </a:stretch>
        </p:blipFill>
        <p:spPr>
          <a:xfrm>
            <a:off x="5684520" y="306070"/>
            <a:ext cx="4369435" cy="6179185"/>
          </a:xfrm>
          <a:prstGeom prst="rect">
            <a:avLst/>
          </a:prstGeom>
        </p:spPr>
      </p:pic>
    </p:spTree>
    <p:extLst>
      <p:ext uri="{BB962C8B-B14F-4D97-AF65-F5344CB8AC3E}">
        <p14:creationId xmlns:p14="http://schemas.microsoft.com/office/powerpoint/2010/main" val="606890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rot="5400000">
            <a:off x="-625042" y="625042"/>
            <a:ext cx="1670711" cy="420628"/>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Roboto" panose="02000000000000000000" pitchFamily="2" charset="0"/>
                <a:ea typeface="Segoe UI Emoji" panose="020B0502040204020203" pitchFamily="34" charset="0"/>
              </a:rPr>
              <a:t>P A R T    0 2</a:t>
            </a:r>
            <a:endParaRPr lang="zh-CN" altLang="en-US" sz="1600" dirty="0">
              <a:solidFill>
                <a:srgbClr val="4D45BB"/>
              </a:solidFill>
              <a:latin typeface="Roboto" panose="02000000000000000000" pitchFamily="2" charset="0"/>
              <a:ea typeface="思源黑体 CN Light" panose="020B0300000000000000" pitchFamily="34" charset="-122"/>
            </a:endParaRPr>
          </a:p>
        </p:txBody>
      </p:sp>
      <p:pic>
        <p:nvPicPr>
          <p:cNvPr id="29" name="图片 28"/>
          <p:cNvPicPr>
            <a:picLocks noChangeAspect="1"/>
          </p:cNvPicPr>
          <p:nvPr/>
        </p:nvPicPr>
        <p:blipFill>
          <a:blip r:embed="rId2" cstate="print">
            <a:extLst/>
          </a:blip>
          <a:stretch>
            <a:fillRect/>
          </a:stretch>
        </p:blipFill>
        <p:spPr>
          <a:xfrm>
            <a:off x="10475842" y="374474"/>
            <a:ext cx="1488965" cy="413601"/>
          </a:xfrm>
          <a:prstGeom prst="rect">
            <a:avLst/>
          </a:prstGeom>
        </p:spPr>
      </p:pic>
      <p:pic>
        <p:nvPicPr>
          <p:cNvPr id="6" name="图片 5" descr="分解三"/>
          <p:cNvPicPr>
            <a:picLocks noChangeAspect="1"/>
          </p:cNvPicPr>
          <p:nvPr/>
        </p:nvPicPr>
        <p:blipFill>
          <a:blip r:embed="rId3"/>
          <a:stretch>
            <a:fillRect/>
          </a:stretch>
        </p:blipFill>
        <p:spPr>
          <a:xfrm>
            <a:off x="508000" y="788035"/>
            <a:ext cx="3780155" cy="5346065"/>
          </a:xfrm>
          <a:prstGeom prst="rect">
            <a:avLst/>
          </a:prstGeom>
        </p:spPr>
      </p:pic>
      <p:pic>
        <p:nvPicPr>
          <p:cNvPr id="7" name="图片 6" descr="分解4"/>
          <p:cNvPicPr>
            <a:picLocks noChangeAspect="1"/>
          </p:cNvPicPr>
          <p:nvPr/>
        </p:nvPicPr>
        <p:blipFill>
          <a:blip r:embed="rId4"/>
          <a:stretch>
            <a:fillRect/>
          </a:stretch>
        </p:blipFill>
        <p:spPr>
          <a:xfrm>
            <a:off x="4375785" y="788035"/>
            <a:ext cx="3706495" cy="5241925"/>
          </a:xfrm>
          <a:prstGeom prst="rect">
            <a:avLst/>
          </a:prstGeom>
        </p:spPr>
      </p:pic>
      <p:pic>
        <p:nvPicPr>
          <p:cNvPr id="8" name="图片 7" descr="分解5"/>
          <p:cNvPicPr>
            <a:picLocks noChangeAspect="1"/>
          </p:cNvPicPr>
          <p:nvPr/>
        </p:nvPicPr>
        <p:blipFill>
          <a:blip r:embed="rId5"/>
          <a:stretch>
            <a:fillRect/>
          </a:stretch>
        </p:blipFill>
        <p:spPr>
          <a:xfrm>
            <a:off x="8257540" y="788035"/>
            <a:ext cx="3707130" cy="5242560"/>
          </a:xfrm>
          <a:prstGeom prst="rect">
            <a:avLst/>
          </a:prstGeom>
        </p:spPr>
      </p:pic>
    </p:spTree>
    <p:extLst>
      <p:ext uri="{BB962C8B-B14F-4D97-AF65-F5344CB8AC3E}">
        <p14:creationId xmlns:p14="http://schemas.microsoft.com/office/powerpoint/2010/main" val="1140380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图片 28"/>
          <p:cNvPicPr>
            <a:picLocks noChangeAspect="1"/>
          </p:cNvPicPr>
          <p:nvPr/>
        </p:nvPicPr>
        <p:blipFill>
          <a:blip r:embed="rId3" cstate="print">
            <a:extLst/>
          </a:blip>
          <a:stretch>
            <a:fillRect/>
          </a:stretch>
        </p:blipFill>
        <p:spPr>
          <a:xfrm>
            <a:off x="10475842" y="374474"/>
            <a:ext cx="1488965" cy="413601"/>
          </a:xfrm>
          <a:prstGeom prst="rect">
            <a:avLst/>
          </a:prstGeom>
        </p:spPr>
      </p:pic>
      <p:sp>
        <p:nvSpPr>
          <p:cNvPr id="9" name="文本框 8"/>
          <p:cNvSpPr txBox="1"/>
          <p:nvPr>
            <p:custDataLst>
              <p:tags r:id="rId1"/>
            </p:custDataLst>
          </p:nvPr>
        </p:nvSpPr>
        <p:spPr>
          <a:xfrm>
            <a:off x="567055" y="386715"/>
            <a:ext cx="2043430" cy="521970"/>
          </a:xfrm>
          <a:prstGeom prst="rect">
            <a:avLst/>
          </a:prstGeom>
          <a:noFill/>
        </p:spPr>
        <p:txBody>
          <a:bodyPr wrap="square" rtlCol="0">
            <a:spAutoFit/>
          </a:bodyPr>
          <a:lstStyle/>
          <a:p>
            <a:r>
              <a:rPr lang="zh-CN" altLang="en-US" sz="2800" b="1" dirty="0" smtClean="0">
                <a:solidFill>
                  <a:srgbClr val="4D45BB"/>
                </a:solidFill>
                <a:latin typeface="思源黑体 CN Regular" pitchFamily="34" charset="-122"/>
                <a:ea typeface="思源黑体 CN Regular" pitchFamily="34" charset="-122"/>
              </a:rPr>
              <a:t>成员分工</a:t>
            </a:r>
            <a:endParaRPr lang="zh-CN" altLang="en-US" sz="2800" b="1" dirty="0">
              <a:solidFill>
                <a:srgbClr val="4D45BB"/>
              </a:solidFill>
              <a:latin typeface="思源黑体 CN Regular" pitchFamily="34" charset="-122"/>
              <a:ea typeface="思源黑体 CN Regular" pitchFamily="34" charset="-122"/>
            </a:endParaRPr>
          </a:p>
        </p:txBody>
      </p:sp>
      <p:sp>
        <p:nvSpPr>
          <p:cNvPr id="10" name="文本框 9"/>
          <p:cNvSpPr txBox="1"/>
          <p:nvPr/>
        </p:nvSpPr>
        <p:spPr>
          <a:xfrm>
            <a:off x="852170" y="1543685"/>
            <a:ext cx="10882630" cy="5485765"/>
          </a:xfrm>
          <a:prstGeom prst="rect">
            <a:avLst/>
          </a:prstGeom>
          <a:noFill/>
          <a:ln>
            <a:noFill/>
            <a:prstDash val="sysDot"/>
          </a:ln>
        </p:spPr>
        <p:txBody>
          <a:bodyPr wrap="square" rtlCol="0">
            <a:noAutofit/>
          </a:bodyPr>
          <a:lstStyle/>
          <a:p>
            <a:pPr>
              <a:lnSpc>
                <a:spcPct val="150000"/>
              </a:lnSpc>
            </a:pPr>
            <a:r>
              <a:rPr lang="zh-CN" altLang="en-US" dirty="0" smtClean="0">
                <a:latin typeface="思源黑体 CN Light" pitchFamily="34" charset="-122"/>
                <a:ea typeface="思源黑体 CN Light" pitchFamily="34" charset="-122"/>
              </a:rPr>
              <a:t>（按照首字母顺序）</a:t>
            </a:r>
            <a:endParaRPr lang="en-US" altLang="zh-CN" dirty="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实验组：</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何</a:t>
            </a:r>
            <a:r>
              <a:rPr lang="zh-CN" altLang="en-US" dirty="0">
                <a:latin typeface="思源黑体 CN Light" pitchFamily="34" charset="-122"/>
                <a:ea typeface="思源黑体 CN Light" pitchFamily="34" charset="-122"/>
              </a:rPr>
              <a:t>徐</a:t>
            </a:r>
            <a:r>
              <a:rPr lang="zh-CN" altLang="en-US" dirty="0" smtClean="0">
                <a:latin typeface="思源黑体 CN Light" pitchFamily="34" charset="-122"/>
                <a:ea typeface="思源黑体 CN Light" pitchFamily="34" charset="-122"/>
              </a:rPr>
              <a:t>佳：</a:t>
            </a:r>
            <a:r>
              <a:rPr lang="en-US" altLang="zh-CN" dirty="0"/>
              <a:t>CRSIPR</a:t>
            </a:r>
            <a:r>
              <a:rPr lang="zh-CN" altLang="en-US" dirty="0"/>
              <a:t>部分的撰写与基因回路的</a:t>
            </a:r>
            <a:r>
              <a:rPr lang="zh-CN" altLang="en-US" dirty="0" smtClean="0"/>
              <a:t>设计，</a:t>
            </a:r>
            <a:r>
              <a:rPr lang="zh-CN" altLang="en-US" dirty="0"/>
              <a:t>参与介绍文档和</a:t>
            </a:r>
            <a:r>
              <a:rPr lang="en-US" altLang="zh-CN" dirty="0"/>
              <a:t>PPT</a:t>
            </a:r>
            <a:r>
              <a:rPr lang="zh-CN" altLang="en-US" dirty="0" smtClean="0"/>
              <a:t>制作</a:t>
            </a:r>
            <a:endParaRPr lang="en-US" altLang="zh-CN" dirty="0"/>
          </a:p>
          <a:p>
            <a:pPr>
              <a:lnSpc>
                <a:spcPct val="150000"/>
              </a:lnSpc>
            </a:pPr>
            <a:r>
              <a:rPr lang="zh-CN" altLang="en-US" dirty="0" smtClean="0">
                <a:latin typeface="思源黑体 CN Light" pitchFamily="34" charset="-122"/>
                <a:ea typeface="思源黑体 CN Light" pitchFamily="34" charset="-122"/>
              </a:rPr>
              <a:t>             姜</a:t>
            </a:r>
            <a:r>
              <a:rPr lang="zh-CN" altLang="en-US" dirty="0">
                <a:latin typeface="思源黑体 CN Light" pitchFamily="34" charset="-122"/>
                <a:ea typeface="思源黑体 CN Light" pitchFamily="34" charset="-122"/>
              </a:rPr>
              <a:t>若</a:t>
            </a:r>
            <a:r>
              <a:rPr lang="zh-CN" altLang="en-US" dirty="0" smtClean="0">
                <a:latin typeface="思源黑体 CN Light" pitchFamily="34" charset="-122"/>
                <a:ea typeface="思源黑体 CN Light" pitchFamily="34" charset="-122"/>
              </a:rPr>
              <a:t>涵：</a:t>
            </a:r>
            <a:r>
              <a:rPr lang="zh-CN" altLang="en-US" dirty="0"/>
              <a:t>自杀开关</a:t>
            </a:r>
            <a:r>
              <a:rPr lang="zh-CN" altLang="en-US" dirty="0" smtClean="0"/>
              <a:t>的</a:t>
            </a:r>
            <a:r>
              <a:rPr lang="zh-CN" altLang="en-US" dirty="0"/>
              <a:t>撰写</a:t>
            </a:r>
            <a:r>
              <a:rPr lang="zh-CN" altLang="en-US" dirty="0" smtClean="0"/>
              <a:t>和</a:t>
            </a:r>
            <a:r>
              <a:rPr lang="zh-CN" altLang="en-US" dirty="0"/>
              <a:t>基因回路</a:t>
            </a:r>
            <a:r>
              <a:rPr lang="zh-CN" altLang="en-US" dirty="0" smtClean="0"/>
              <a:t>构建，部分实验方案撰写，参与</a:t>
            </a:r>
            <a:r>
              <a:rPr lang="zh-CN" altLang="en-US" dirty="0"/>
              <a:t>介绍文档和</a:t>
            </a:r>
            <a:r>
              <a:rPr lang="en-US" altLang="zh-CN" dirty="0"/>
              <a:t>PPT</a:t>
            </a:r>
            <a:r>
              <a:rPr lang="zh-CN" altLang="en-US" dirty="0"/>
              <a:t>制作</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康</a:t>
            </a:r>
            <a:r>
              <a:rPr lang="zh-CN" altLang="en-US" dirty="0">
                <a:latin typeface="思源黑体 CN Light" pitchFamily="34" charset="-122"/>
                <a:ea typeface="思源黑体 CN Light" pitchFamily="34" charset="-122"/>
              </a:rPr>
              <a:t>雨</a:t>
            </a:r>
            <a:r>
              <a:rPr lang="zh-CN" altLang="en-US" dirty="0" smtClean="0">
                <a:latin typeface="思源黑体 CN Light" pitchFamily="34" charset="-122"/>
                <a:ea typeface="思源黑体 CN Light" pitchFamily="34" charset="-122"/>
              </a:rPr>
              <a:t>涵：</a:t>
            </a:r>
            <a:r>
              <a:rPr lang="zh-CN" altLang="en-US" dirty="0" smtClean="0"/>
              <a:t>脱色</a:t>
            </a:r>
            <a:r>
              <a:rPr lang="zh-CN" altLang="en-US" dirty="0"/>
              <a:t>原理研究与基因回路设计，部分实验方案撰写，参与介绍文档和</a:t>
            </a:r>
            <a:r>
              <a:rPr lang="en-US" altLang="zh-CN" dirty="0"/>
              <a:t>PPT</a:t>
            </a:r>
            <a:r>
              <a:rPr lang="zh-CN" altLang="en-US" dirty="0" smtClean="0"/>
              <a:t>制作</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夏星月：</a:t>
            </a:r>
            <a:r>
              <a:rPr lang="zh-CN" altLang="en-US" dirty="0"/>
              <a:t>提升电子转移速率和综合抗</a:t>
            </a:r>
            <a:r>
              <a:rPr lang="zh-CN" altLang="en-US" dirty="0" smtClean="0"/>
              <a:t>逆系统</a:t>
            </a:r>
            <a:r>
              <a:rPr lang="zh-CN" altLang="en-US" dirty="0" smtClean="0"/>
              <a:t>的</a:t>
            </a:r>
            <a:r>
              <a:rPr lang="zh-CN" altLang="en-US" dirty="0"/>
              <a:t>撰写</a:t>
            </a:r>
            <a:r>
              <a:rPr lang="zh-CN" altLang="en-US" dirty="0" smtClean="0"/>
              <a:t>，</a:t>
            </a:r>
            <a:r>
              <a:rPr lang="zh-CN" altLang="en-US" dirty="0"/>
              <a:t>部分实验方案撰写，</a:t>
            </a:r>
            <a:r>
              <a:rPr lang="zh-CN" altLang="en-US" dirty="0" smtClean="0"/>
              <a:t>参与</a:t>
            </a:r>
            <a:r>
              <a:rPr lang="zh-CN" altLang="en-US" dirty="0"/>
              <a:t>介绍文档和</a:t>
            </a:r>
            <a:r>
              <a:rPr lang="en-US" altLang="zh-CN" dirty="0"/>
              <a:t>PPT</a:t>
            </a:r>
            <a:r>
              <a:rPr lang="zh-CN" altLang="en-US" dirty="0"/>
              <a:t>制作</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郑煜：</a:t>
            </a:r>
            <a:r>
              <a:rPr lang="zh-CN" altLang="en-US" dirty="0"/>
              <a:t>反应池</a:t>
            </a:r>
            <a:r>
              <a:rPr lang="zh-CN" altLang="en-US" dirty="0" smtClean="0"/>
              <a:t>设计，</a:t>
            </a:r>
            <a:r>
              <a:rPr lang="en-US" altLang="zh-CN" dirty="0" err="1" smtClean="0"/>
              <a:t>hp</a:t>
            </a:r>
            <a:r>
              <a:rPr lang="zh-CN" altLang="en-US" dirty="0" smtClean="0"/>
              <a:t>设计，</a:t>
            </a:r>
            <a:r>
              <a:rPr lang="en-US" altLang="zh-CN" dirty="0" err="1" smtClean="0"/>
              <a:t>pv</a:t>
            </a:r>
            <a:r>
              <a:rPr lang="zh-CN" altLang="en-US" dirty="0" smtClean="0"/>
              <a:t>文案</a:t>
            </a:r>
            <a:endParaRPr lang="en-US" altLang="zh-CN" dirty="0" smtClean="0">
              <a:latin typeface="思源黑体 CN Light" pitchFamily="34" charset="-122"/>
              <a:ea typeface="思源黑体 CN Light" pitchFamily="34" charset="-122"/>
            </a:endParaRPr>
          </a:p>
          <a:p>
            <a:pPr>
              <a:lnSpc>
                <a:spcPct val="150000"/>
              </a:lnSpc>
            </a:pPr>
            <a:r>
              <a:rPr lang="zh-CN" altLang="en-US" dirty="0">
                <a:latin typeface="思源黑体 CN Light" pitchFamily="34" charset="-122"/>
                <a:ea typeface="思源黑体 CN Light" pitchFamily="34" charset="-122"/>
              </a:rPr>
              <a:t>非</a:t>
            </a:r>
            <a:r>
              <a:rPr lang="zh-CN" altLang="en-US" dirty="0" smtClean="0">
                <a:latin typeface="思源黑体 CN Light" pitchFamily="34" charset="-122"/>
                <a:ea typeface="思源黑体 CN Light" pitchFamily="34" charset="-122"/>
              </a:rPr>
              <a:t>实验组：</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马鑫：</a:t>
            </a:r>
            <a:r>
              <a:rPr lang="zh-CN" altLang="en-US" dirty="0"/>
              <a:t>思考</a:t>
            </a:r>
            <a:r>
              <a:rPr lang="en-US" altLang="zh-CN" dirty="0"/>
              <a:t>promotion video</a:t>
            </a:r>
            <a:r>
              <a:rPr lang="zh-CN" altLang="en-US" dirty="0"/>
              <a:t>可能的拍摄场景和动画制作，并写出脚本文稿</a:t>
            </a:r>
            <a:endParaRPr lang="en-US" altLang="zh-CN" dirty="0" smtClean="0">
              <a:latin typeface="思源黑体 CN Light" pitchFamily="34" charset="-122"/>
              <a:ea typeface="思源黑体 CN Light" pitchFamily="34" charset="-122"/>
            </a:endParaRPr>
          </a:p>
          <a:p>
            <a:pPr>
              <a:lnSpc>
                <a:spcPct val="150000"/>
              </a:lnSpc>
            </a:pPr>
            <a:r>
              <a:rPr lang="zh-CN" altLang="en-US" dirty="0" smtClean="0">
                <a:latin typeface="思源黑体 CN Light" pitchFamily="34" charset="-122"/>
                <a:ea typeface="思源黑体 CN Light" pitchFamily="34" charset="-122"/>
              </a:rPr>
              <a:t>             赵桐宇：</a:t>
            </a:r>
            <a:r>
              <a:rPr lang="zh-CN" altLang="en-US" dirty="0"/>
              <a:t>部分</a:t>
            </a:r>
            <a:r>
              <a:rPr lang="zh-CN" altLang="en-US" dirty="0" smtClean="0"/>
              <a:t>原理图与</a:t>
            </a:r>
            <a:r>
              <a:rPr lang="en-US" altLang="zh-CN" dirty="0" err="1" smtClean="0"/>
              <a:t>pv</a:t>
            </a:r>
            <a:r>
              <a:rPr lang="zh-CN" altLang="en-US" dirty="0" smtClean="0"/>
              <a:t>分</a:t>
            </a:r>
            <a:r>
              <a:rPr lang="zh-CN" altLang="en-US" dirty="0"/>
              <a:t>镜的</a:t>
            </a:r>
            <a:r>
              <a:rPr lang="zh-CN" altLang="en-US" dirty="0" smtClean="0"/>
              <a:t>绘制（如</a:t>
            </a:r>
            <a:r>
              <a:rPr lang="en-US" altLang="zh-CN" dirty="0" smtClean="0"/>
              <a:t>PPT</a:t>
            </a:r>
            <a:r>
              <a:rPr lang="zh-CN" altLang="en-US" dirty="0" smtClean="0"/>
              <a:t>中图片所示）</a:t>
            </a:r>
            <a:endParaRPr lang="en-US" altLang="zh-CN" dirty="0"/>
          </a:p>
        </p:txBody>
      </p:sp>
    </p:spTree>
    <p:extLst>
      <p:ext uri="{BB962C8B-B14F-4D97-AF65-F5344CB8AC3E}">
        <p14:creationId xmlns:p14="http://schemas.microsoft.com/office/powerpoint/2010/main" val="27023788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p:cNvSpPr txBox="1"/>
          <p:nvPr/>
        </p:nvSpPr>
        <p:spPr>
          <a:xfrm>
            <a:off x="4538074" y="2713380"/>
            <a:ext cx="5040630" cy="9233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感谢观看</a:t>
            </a:r>
          </a:p>
        </p:txBody>
      </p:sp>
      <p:sp>
        <p:nvSpPr>
          <p:cNvPr id="4" name="文本框 3"/>
          <p:cNvSpPr txBox="1"/>
          <p:nvPr/>
        </p:nvSpPr>
        <p:spPr>
          <a:xfrm>
            <a:off x="8242485" y="5622918"/>
            <a:ext cx="2411750" cy="415498"/>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a:t>
            </a:r>
            <a:r>
              <a:rPr lang="zh-CN" altLang="en-US" sz="1400" dirty="0" smtClean="0">
                <a:solidFill>
                  <a:srgbClr val="4D45BB"/>
                </a:solidFill>
                <a:latin typeface="思源黑体 CN Light" panose="020B0300000000000000" pitchFamily="34" charset="-122"/>
                <a:ea typeface="思源黑体 CN Light" panose="020B0300000000000000" pitchFamily="34" charset="-122"/>
              </a:rPr>
              <a:t>：课题二第一组</a:t>
            </a:r>
            <a:endParaRPr lang="zh-CN" altLang="en-US" sz="1400" dirty="0">
              <a:solidFill>
                <a:srgbClr val="4D45BB"/>
              </a:solidFill>
              <a:latin typeface="思源黑体 CN Light" panose="020B0300000000000000" pitchFamily="34" charset="-122"/>
              <a:ea typeface="思源黑体 CN Light" panose="020B0300000000000000" pitchFamily="34" charset="-122"/>
            </a:endParaRPr>
          </a:p>
        </p:txBody>
      </p:sp>
      <p:sp>
        <p:nvSpPr>
          <p:cNvPr id="10" name="文本框 9"/>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p:cNvSpPr txBox="1"/>
          <p:nvPr/>
        </p:nvSpPr>
        <p:spPr>
          <a:xfrm>
            <a:off x="3656381" y="3963565"/>
            <a:ext cx="4740780" cy="456215"/>
          </a:xfrm>
          <a:prstGeom prst="rect">
            <a:avLst/>
          </a:prstGeom>
          <a:noFill/>
          <a:ln>
            <a:noFill/>
            <a:prstDash val="sysDot"/>
          </a:ln>
        </p:spPr>
        <p:txBody>
          <a:bodyPr wrap="square" rtlCol="0">
            <a:spAutoFit/>
          </a:bodyPr>
          <a:lstStyle/>
          <a:p>
            <a:pPr algn="ctr">
              <a:lnSpc>
                <a:spcPct val="150000"/>
              </a:lnSpc>
            </a:pPr>
            <a:r>
              <a:rPr lang="en-US" altLang="zh-CN" dirty="0">
                <a:solidFill>
                  <a:srgbClr val="4D45BB"/>
                </a:solidFill>
                <a:latin typeface="Segoe UI Semilight" panose="020B0402040204020203" pitchFamily="34" charset="0"/>
                <a:ea typeface="Segoe UI Emoji" panose="020B0502040204020203" pitchFamily="34" charset="0"/>
                <a:cs typeface="Segoe UI Semilight" panose="020B0402040204020203" pitchFamily="34" charset="0"/>
              </a:rPr>
              <a:t>THANKS       FOR        WATCHING</a:t>
            </a:r>
            <a:endParaRPr lang="zh-CN" altLang="en-US" dirty="0">
              <a:solidFill>
                <a:srgbClr val="4D45BB"/>
              </a:solidFill>
              <a:latin typeface="Segoe UI Semilight" panose="020B0402040204020203" pitchFamily="34" charset="0"/>
              <a:ea typeface="思源黑体 CN Light" panose="020B0300000000000000" pitchFamily="34" charset="-122"/>
              <a:cs typeface="Segoe UI Semilight" panose="020B0402040204020203" pitchFamily="34" charset="0"/>
            </a:endParaRPr>
          </a:p>
        </p:txBody>
      </p:sp>
      <p:sp>
        <p:nvSpPr>
          <p:cNvPr id="11" name="文本框 10"/>
          <p:cNvSpPr txBox="1"/>
          <p:nvPr/>
        </p:nvSpPr>
        <p:spPr>
          <a:xfrm>
            <a:off x="3147642" y="841480"/>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 B O U 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pic>
        <p:nvPicPr>
          <p:cNvPr id="14" name="图片 13"/>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475842" y="374474"/>
            <a:ext cx="1488965" cy="41360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205601" y="2315352"/>
            <a:ext cx="4635815" cy="4077970"/>
          </a:xfrm>
          <a:prstGeom prst="rect">
            <a:avLst/>
          </a:prstGeom>
          <a:noFill/>
          <a:ln>
            <a:noFill/>
            <a:prstDash val="sysDot"/>
          </a:ln>
        </p:spPr>
        <p:txBody>
          <a:bodyPr wrap="square" rtlCol="0">
            <a:noAutofit/>
          </a:bodyPr>
          <a:lstStyle/>
          <a:p>
            <a:pPr>
              <a:lnSpc>
                <a:spcPct val="150000"/>
              </a:lnSpc>
            </a:pPr>
            <a:r>
              <a:rPr lang="en-US" altLang="zh-CN" dirty="0">
                <a:latin typeface="思源黑体 CN Light" pitchFamily="34" charset="-122"/>
                <a:ea typeface="思源黑体 CN Light" pitchFamily="34" charset="-122"/>
              </a:rPr>
              <a:t>       </a:t>
            </a:r>
            <a:r>
              <a:rPr lang="zh-CN" altLang="zh-CN" dirty="0">
                <a:latin typeface="思源黑体 CN Light" pitchFamily="34" charset="-122"/>
                <a:ea typeface="思源黑体 CN Light" pitchFamily="34" charset="-122"/>
              </a:rPr>
              <a:t>偶氮染料是一类广泛应用于纺织、皮革、食品、化妆品等工业领域的染料。它们是含有偶氮基团（</a:t>
            </a:r>
            <a:r>
              <a:rPr lang="en-US" altLang="zh-CN" dirty="0">
                <a:latin typeface="思源黑体 CN Light" pitchFamily="34" charset="-122"/>
                <a:ea typeface="思源黑体 CN Light" pitchFamily="34" charset="-122"/>
              </a:rPr>
              <a:t>-N=N-</a:t>
            </a:r>
            <a:r>
              <a:rPr lang="zh-CN" altLang="zh-CN" dirty="0">
                <a:latin typeface="思源黑体 CN Light" pitchFamily="34" charset="-122"/>
                <a:ea typeface="思源黑体 CN Light" pitchFamily="34" charset="-122"/>
              </a:rPr>
              <a:t>）的有机化合物，通常由两个芳香胺（通常是苯胺）分子通过偶氮键（</a:t>
            </a:r>
            <a:r>
              <a:rPr lang="en-US" altLang="zh-CN" dirty="0">
                <a:latin typeface="思源黑体 CN Light" pitchFamily="34" charset="-122"/>
                <a:ea typeface="思源黑体 CN Light" pitchFamily="34" charset="-122"/>
              </a:rPr>
              <a:t>-N=N-</a:t>
            </a:r>
            <a:r>
              <a:rPr lang="zh-CN" altLang="zh-CN" dirty="0">
                <a:latin typeface="思源黑体 CN Light" pitchFamily="34" charset="-122"/>
                <a:ea typeface="思源黑体 CN Light" pitchFamily="34" charset="-122"/>
              </a:rPr>
              <a:t>）连接而成。</a:t>
            </a:r>
          </a:p>
          <a:p>
            <a:pPr algn="l">
              <a:lnSpc>
                <a:spcPct val="150000"/>
              </a:lnSpc>
            </a:pPr>
            <a:endParaRPr lang="en-US" altLang="zh-CN" sz="2000" dirty="0" smtClean="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endParaRPr lang="zh-CN" altLang="en-US" sz="2000" dirty="0">
              <a:solidFill>
                <a:schemeClr val="tx1"/>
              </a:solidFill>
              <a:latin typeface="思源黑体 CN Light" panose="020B0300000000000000" pitchFamily="34" charset="-122"/>
              <a:ea typeface="思源黑体 CN Light" panose="020B0300000000000000" pitchFamily="34" charset="-122"/>
            </a:endParaRPr>
          </a:p>
        </p:txBody>
      </p:sp>
      <p:pic>
        <p:nvPicPr>
          <p:cNvPr id="9" name="图片 8"/>
          <p:cNvPicPr>
            <a:picLocks noChangeAspect="1"/>
          </p:cNvPicPr>
          <p:nvPr/>
        </p:nvPicPr>
        <p:blipFill>
          <a:blip r:embed="rId4"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834441" y="638370"/>
            <a:ext cx="7499350"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1.</a:t>
            </a:r>
            <a:r>
              <a:rPr lang="zh-CN" altLang="en-US" sz="2800" b="1" dirty="0">
                <a:solidFill>
                  <a:srgbClr val="4D45BB"/>
                </a:solidFill>
                <a:latin typeface="思源黑体 CN Regular" pitchFamily="34" charset="-122"/>
                <a:ea typeface="思源黑体 CN Regular" pitchFamily="34" charset="-122"/>
              </a:rPr>
              <a:t>偶氮染料</a:t>
            </a:r>
          </a:p>
        </p:txBody>
      </p:sp>
      <p:pic>
        <p:nvPicPr>
          <p:cNvPr id="3" name="图片 2"/>
          <p:cNvPicPr>
            <a:picLocks noChangeAspect="1"/>
          </p:cNvPicPr>
          <p:nvPr/>
        </p:nvPicPr>
        <p:blipFill rotWithShape="1">
          <a:blip r:embed="rId5"/>
          <a:srcRect l="2487"/>
          <a:stretch/>
        </p:blipFill>
        <p:spPr>
          <a:xfrm>
            <a:off x="6352674" y="2845469"/>
            <a:ext cx="3349224" cy="1310000"/>
          </a:xfrm>
          <a:prstGeom prst="rect">
            <a:avLst/>
          </a:prstGeom>
        </p:spPr>
      </p:pic>
    </p:spTree>
    <p:extLst>
      <p:ext uri="{BB962C8B-B14F-4D97-AF65-F5344CB8AC3E}">
        <p14:creationId xmlns:p14="http://schemas.microsoft.com/office/powerpoint/2010/main" val="1462077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380237" y="1963113"/>
            <a:ext cx="6014548" cy="4077970"/>
          </a:xfrm>
          <a:prstGeom prst="rect">
            <a:avLst/>
          </a:prstGeom>
          <a:noFill/>
          <a:ln>
            <a:noFill/>
            <a:prstDash val="sysDot"/>
          </a:ln>
        </p:spPr>
        <p:txBody>
          <a:bodyPr wrap="square" rtlCol="0">
            <a:noAutofit/>
          </a:bodyPr>
          <a:lstStyle/>
          <a:p>
            <a:pPr>
              <a:lnSpc>
                <a:spcPct val="150000"/>
              </a:lnSpc>
            </a:pPr>
            <a:r>
              <a:rPr lang="en-US" altLang="zh-CN" dirty="0" smtClean="0"/>
              <a:t>       </a:t>
            </a:r>
            <a:r>
              <a:rPr lang="zh-CN" altLang="zh-CN" dirty="0">
                <a:latin typeface="思源黑体 CN Light" pitchFamily="34" charset="-122"/>
                <a:ea typeface="思源黑体 CN Light" pitchFamily="34" charset="-122"/>
              </a:rPr>
              <a:t>活性偶氮染料占全球染料产量的一半以上。这些染料用于各种用途，并以多种方式释放到环境中。染料废水的排放量日益增加，对水体资源也造成了严重污染。</a:t>
            </a:r>
            <a:endParaRPr lang="en-US" altLang="zh-CN" dirty="0">
              <a:latin typeface="思源黑体 CN Light" pitchFamily="34" charset="-122"/>
              <a:ea typeface="思源黑体 CN Light" pitchFamily="34" charset="-122"/>
            </a:endParaRPr>
          </a:p>
          <a:p>
            <a:pPr>
              <a:lnSpc>
                <a:spcPct val="150000"/>
              </a:lnSpc>
            </a:pPr>
            <a:endParaRPr lang="en-US" altLang="zh-CN" dirty="0">
              <a:latin typeface="思源黑体 CN Light" pitchFamily="34" charset="-122"/>
              <a:ea typeface="思源黑体 CN Light" pitchFamily="34" charset="-122"/>
            </a:endParaRPr>
          </a:p>
          <a:p>
            <a:pPr>
              <a:lnSpc>
                <a:spcPct val="150000"/>
              </a:lnSpc>
            </a:pPr>
            <a:r>
              <a:rPr lang="en-US" altLang="zh-CN" dirty="0">
                <a:latin typeface="思源黑体 CN Light" pitchFamily="34" charset="-122"/>
                <a:ea typeface="思源黑体 CN Light" pitchFamily="34" charset="-122"/>
              </a:rPr>
              <a:t>       </a:t>
            </a:r>
            <a:r>
              <a:rPr lang="zh-CN" altLang="zh-CN" dirty="0">
                <a:latin typeface="思源黑体 CN Light" pitchFamily="34" charset="-122"/>
                <a:ea typeface="思源黑体 CN Light" pitchFamily="34" charset="-122"/>
              </a:rPr>
              <a:t>部分应用于纺织业的偶氮染料较难固定在纺织纤维上，这些染料中有</a:t>
            </a:r>
            <a:r>
              <a:rPr lang="en-US" altLang="zh-CN" dirty="0">
                <a:latin typeface="思源黑体 CN Light" pitchFamily="34" charset="-122"/>
                <a:ea typeface="思源黑体 CN Light" pitchFamily="34" charset="-122"/>
              </a:rPr>
              <a:t> 15%</a:t>
            </a:r>
            <a:r>
              <a:rPr lang="zh-CN" altLang="zh-CN" dirty="0">
                <a:latin typeface="思源黑体 CN Light" pitchFamily="34" charset="-122"/>
                <a:ea typeface="思源黑体 CN Light" pitchFamily="34" charset="-122"/>
              </a:rPr>
              <a:t>～</a:t>
            </a:r>
            <a:r>
              <a:rPr lang="en-US" altLang="zh-CN" dirty="0">
                <a:latin typeface="思源黑体 CN Light" pitchFamily="34" charset="-122"/>
                <a:ea typeface="思源黑体 CN Light" pitchFamily="34" charset="-122"/>
              </a:rPr>
              <a:t>50%</a:t>
            </a:r>
            <a:r>
              <a:rPr lang="zh-CN" altLang="zh-CN" dirty="0">
                <a:latin typeface="思源黑体 CN Light" pitchFamily="34" charset="-122"/>
                <a:ea typeface="思源黑体 CN Light" pitchFamily="34" charset="-122"/>
              </a:rPr>
              <a:t>最终进入废水。据调查，每生产一吨纺织物会产生</a:t>
            </a:r>
            <a:r>
              <a:rPr lang="en-US" altLang="zh-CN" dirty="0">
                <a:latin typeface="思源黑体 CN Light" pitchFamily="34" charset="-122"/>
                <a:ea typeface="思源黑体 CN Light" pitchFamily="34" charset="-122"/>
              </a:rPr>
              <a:t> 350-380m³</a:t>
            </a:r>
            <a:r>
              <a:rPr lang="zh-CN" altLang="zh-CN" dirty="0">
                <a:latin typeface="思源黑体 CN Light" pitchFamily="34" charset="-122"/>
                <a:ea typeface="思源黑体 CN Light" pitchFamily="34" charset="-122"/>
              </a:rPr>
              <a:t>纺织废水。且降解的主要副产物是具有致癌性的芳香胺</a:t>
            </a:r>
            <a:r>
              <a:rPr lang="en-US" altLang="zh-CN" dirty="0">
                <a:latin typeface="思源黑体 CN Light" pitchFamily="34" charset="-122"/>
                <a:ea typeface="思源黑体 CN Light" pitchFamily="34" charset="-122"/>
              </a:rPr>
              <a:t>,</a:t>
            </a:r>
            <a:r>
              <a:rPr lang="zh-CN" altLang="zh-CN" dirty="0">
                <a:latin typeface="思源黑体 CN Light" pitchFamily="34" charset="-122"/>
                <a:ea typeface="思源黑体 CN Light" pitchFamily="34" charset="-122"/>
              </a:rPr>
              <a:t>若不</a:t>
            </a:r>
            <a:r>
              <a:rPr lang="en-US" altLang="zh-CN" dirty="0">
                <a:latin typeface="思源黑体 CN Light" pitchFamily="34" charset="-122"/>
                <a:ea typeface="思源黑体 CN Light" pitchFamily="34" charset="-122"/>
              </a:rPr>
              <a:t>     </a:t>
            </a:r>
            <a:r>
              <a:rPr lang="zh-CN" altLang="zh-CN" dirty="0">
                <a:latin typeface="思源黑体 CN Light" pitchFamily="34" charset="-122"/>
                <a:ea typeface="思源黑体 CN Light" pitchFamily="34" charset="-122"/>
              </a:rPr>
              <a:t>加处理将永久存在于生态系统中。</a:t>
            </a:r>
            <a:r>
              <a:rPr lang="en-US" altLang="zh-CN" dirty="0">
                <a:latin typeface="思源黑体 CN Light" pitchFamily="34" charset="-122"/>
                <a:ea typeface="思源黑体 CN Light" pitchFamily="34" charset="-122"/>
              </a:rPr>
              <a:t>                                                             </a:t>
            </a:r>
            <a:endParaRPr lang="zh-CN" altLang="zh-CN" dirty="0">
              <a:latin typeface="思源黑体 CN Light" pitchFamily="34" charset="-122"/>
              <a:ea typeface="思源黑体 CN Light" pitchFamily="34" charset="-122"/>
            </a:endParaRPr>
          </a:p>
          <a:p>
            <a:pPr algn="l">
              <a:lnSpc>
                <a:spcPct val="150000"/>
              </a:lnSpc>
            </a:pPr>
            <a:endParaRPr lang="en-US" altLang="zh-CN" sz="2800" dirty="0" smtClean="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endParaRPr lang="zh-CN" altLang="en-US" sz="2000" dirty="0">
              <a:solidFill>
                <a:schemeClr val="tx1"/>
              </a:solidFill>
              <a:latin typeface="思源黑体 CN Light" panose="020B0300000000000000" pitchFamily="34" charset="-122"/>
              <a:ea typeface="思源黑体 CN Light" panose="020B0300000000000000" pitchFamily="34" charset="-122"/>
            </a:endParaRPr>
          </a:p>
        </p:txBody>
      </p:sp>
      <p:pic>
        <p:nvPicPr>
          <p:cNvPr id="9" name="图片 8"/>
          <p:cNvPicPr>
            <a:picLocks noChangeAspect="1"/>
          </p:cNvPicPr>
          <p:nvPr/>
        </p:nvPicPr>
        <p:blipFill>
          <a:blip r:embed="rId4"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646079" y="706672"/>
            <a:ext cx="8288989"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2.</a:t>
            </a:r>
            <a:r>
              <a:rPr lang="zh-CN" altLang="en-US" sz="2800" b="1" dirty="0">
                <a:solidFill>
                  <a:srgbClr val="4D45BB"/>
                </a:solidFill>
                <a:latin typeface="思源黑体 CN Regular" pitchFamily="34" charset="-122"/>
                <a:ea typeface="思源黑体 CN Regular" pitchFamily="34" charset="-122"/>
              </a:rPr>
              <a:t>偶氮染料的使用与排放</a:t>
            </a:r>
          </a:p>
        </p:txBody>
      </p:sp>
      <p:pic>
        <p:nvPicPr>
          <p:cNvPr id="10" name="图片 9" descr="1-s2.0-S0048969723066020-gr1_lrg"/>
          <p:cNvPicPr/>
          <p:nvPr/>
        </p:nvPicPr>
        <p:blipFill>
          <a:blip r:embed="rId5"/>
          <a:stretch>
            <a:fillRect/>
          </a:stretch>
        </p:blipFill>
        <p:spPr>
          <a:xfrm>
            <a:off x="6990348" y="2665287"/>
            <a:ext cx="5010922" cy="2526634"/>
          </a:xfrm>
          <a:prstGeom prst="rect">
            <a:avLst/>
          </a:prstGeom>
        </p:spPr>
      </p:pic>
      <p:sp>
        <p:nvSpPr>
          <p:cNvPr id="4" name="文本框 3"/>
          <p:cNvSpPr txBox="1"/>
          <p:nvPr/>
        </p:nvSpPr>
        <p:spPr>
          <a:xfrm>
            <a:off x="7966148" y="5305712"/>
            <a:ext cx="2995863" cy="369332"/>
          </a:xfrm>
          <a:prstGeom prst="rect">
            <a:avLst/>
          </a:prstGeom>
          <a:noFill/>
        </p:spPr>
        <p:txBody>
          <a:bodyPr wrap="square" rtlCol="0">
            <a:spAutoFit/>
          </a:bodyPr>
          <a:lstStyle/>
          <a:p>
            <a:r>
              <a:rPr lang="zh-CN" altLang="en-US" dirty="0" smtClean="0"/>
              <a:t>产生染料废水的主要行业</a:t>
            </a:r>
            <a:endParaRPr lang="zh-CN" altLang="en-US" dirty="0"/>
          </a:p>
        </p:txBody>
      </p:sp>
    </p:spTree>
    <p:extLst>
      <p:ext uri="{BB962C8B-B14F-4D97-AF65-F5344CB8AC3E}">
        <p14:creationId xmlns:p14="http://schemas.microsoft.com/office/powerpoint/2010/main" val="3958663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975800" y="2551496"/>
            <a:ext cx="6014548" cy="4077970"/>
          </a:xfrm>
          <a:prstGeom prst="rect">
            <a:avLst/>
          </a:prstGeom>
          <a:noFill/>
          <a:ln>
            <a:noFill/>
            <a:prstDash val="sysDot"/>
          </a:ln>
        </p:spPr>
        <p:txBody>
          <a:bodyPr wrap="square" rtlCol="0">
            <a:noAutofit/>
          </a:bodyPr>
          <a:lstStyle/>
          <a:p>
            <a:pPr>
              <a:lnSpc>
                <a:spcPct val="150000"/>
              </a:lnSpc>
            </a:pPr>
            <a:r>
              <a:rPr lang="en-US" altLang="zh-CN" dirty="0" smtClean="0"/>
              <a:t>       </a:t>
            </a:r>
            <a:r>
              <a:rPr lang="zh-CN" altLang="zh-CN" dirty="0">
                <a:latin typeface="思源黑体 CN Light" pitchFamily="34" charset="-122"/>
                <a:ea typeface="思源黑体 CN Light" pitchFamily="34" charset="-122"/>
              </a:rPr>
              <a:t>偶氮染料的基本前体是芳香胺，偶氮还原产生芳香胺是许多偶氮染料致癌的原因。一些偶氮染料可以直接致癌，而不会分裂成芳香胺。人类接触偶氮染料可能会通过摄入、吸入或皮肤接触而发生。偶氮染料在体内由肠道微生物群的偶氮还原酶生物转化还原分裂为芳香胺以致癌。人类皮肤细菌在体外也从偶氮染料中产生致癌胺。</a:t>
            </a:r>
          </a:p>
          <a:p>
            <a:pPr algn="l">
              <a:lnSpc>
                <a:spcPct val="150000"/>
              </a:lnSpc>
            </a:pPr>
            <a:endParaRPr lang="en-US" altLang="zh-CN" sz="2800" dirty="0" smtClean="0">
              <a:solidFill>
                <a:schemeClr val="tx1"/>
              </a:solidFill>
              <a:latin typeface="思源黑体 CN Light" panose="020B0300000000000000" pitchFamily="34" charset="-122"/>
              <a:ea typeface="思源黑体 CN Light" panose="020B0300000000000000" pitchFamily="34" charset="-122"/>
            </a:endParaRPr>
          </a:p>
          <a:p>
            <a:pPr algn="l">
              <a:lnSpc>
                <a:spcPct val="150000"/>
              </a:lnSpc>
            </a:pPr>
            <a:endParaRPr lang="zh-CN" altLang="en-US" sz="2000" dirty="0">
              <a:solidFill>
                <a:schemeClr val="tx1"/>
              </a:solidFill>
              <a:latin typeface="思源黑体 CN Light" panose="020B0300000000000000" pitchFamily="34" charset="-122"/>
              <a:ea typeface="思源黑体 CN Light" panose="020B0300000000000000" pitchFamily="34" charset="-122"/>
            </a:endParaRPr>
          </a:p>
        </p:txBody>
      </p:sp>
      <p:pic>
        <p:nvPicPr>
          <p:cNvPr id="9" name="图片 8"/>
          <p:cNvPicPr>
            <a:picLocks noChangeAspect="1"/>
          </p:cNvPicPr>
          <p:nvPr/>
        </p:nvPicPr>
        <p:blipFill>
          <a:blip r:embed="rId4"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803300" y="638261"/>
            <a:ext cx="9610842"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3.</a:t>
            </a:r>
            <a:r>
              <a:rPr lang="zh-CN" altLang="en-US" sz="2800" b="1" dirty="0">
                <a:solidFill>
                  <a:srgbClr val="4D45BB"/>
                </a:solidFill>
                <a:latin typeface="思源黑体 CN Regular" pitchFamily="34" charset="-122"/>
                <a:ea typeface="思源黑体 CN Regular" pitchFamily="34" charset="-122"/>
              </a:rPr>
              <a:t>偶氮染料对人类健康的影响</a:t>
            </a:r>
          </a:p>
        </p:txBody>
      </p:sp>
      <p:pic>
        <p:nvPicPr>
          <p:cNvPr id="3" name="图片 2"/>
          <p:cNvPicPr>
            <a:picLocks noChangeAspect="1"/>
          </p:cNvPicPr>
          <p:nvPr/>
        </p:nvPicPr>
        <p:blipFill rotWithShape="1">
          <a:blip r:embed="rId5"/>
          <a:srcRect b="2937"/>
          <a:stretch/>
        </p:blipFill>
        <p:spPr>
          <a:xfrm>
            <a:off x="6990348" y="2322961"/>
            <a:ext cx="5083014" cy="3596576"/>
          </a:xfrm>
          <a:prstGeom prst="rect">
            <a:avLst/>
          </a:prstGeom>
        </p:spPr>
      </p:pic>
    </p:spTree>
    <p:extLst>
      <p:ext uri="{BB962C8B-B14F-4D97-AF65-F5344CB8AC3E}">
        <p14:creationId xmlns:p14="http://schemas.microsoft.com/office/powerpoint/2010/main" val="835488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4" cstate="print"/>
          <a:stretch>
            <a:fillRect/>
          </a:stretch>
        </p:blipFill>
        <p:spPr>
          <a:xfrm>
            <a:off x="296662" y="6160983"/>
            <a:ext cx="1672849" cy="464679"/>
          </a:xfrm>
          <a:prstGeom prst="rect">
            <a:avLst/>
          </a:prstGeom>
        </p:spPr>
      </p:pic>
      <p:sp>
        <p:nvSpPr>
          <p:cNvPr id="2" name="文本框 1"/>
          <p:cNvSpPr txBox="1"/>
          <p:nvPr>
            <p:custDataLst>
              <p:tags r:id="rId1"/>
            </p:custDataLst>
          </p:nvPr>
        </p:nvSpPr>
        <p:spPr>
          <a:xfrm>
            <a:off x="741979" y="592737"/>
            <a:ext cx="9610842" cy="523220"/>
          </a:xfrm>
          <a:prstGeom prst="rect">
            <a:avLst/>
          </a:prstGeom>
          <a:noFill/>
        </p:spPr>
        <p:txBody>
          <a:bodyPr wrap="square" rtlCol="0">
            <a:spAutoFit/>
          </a:bodyPr>
          <a:lstStyle/>
          <a:p>
            <a:r>
              <a:rPr lang="en-US" altLang="zh-CN" sz="2800" b="1" dirty="0">
                <a:solidFill>
                  <a:srgbClr val="4D45BB"/>
                </a:solidFill>
                <a:latin typeface="思源黑体 CN Regular" pitchFamily="34" charset="-122"/>
                <a:ea typeface="思源黑体 CN Regular" pitchFamily="34" charset="-122"/>
              </a:rPr>
              <a:t>4.</a:t>
            </a:r>
            <a:r>
              <a:rPr lang="zh-CN" altLang="en-US" sz="2800" b="1" dirty="0">
                <a:solidFill>
                  <a:srgbClr val="4D45BB"/>
                </a:solidFill>
                <a:latin typeface="思源黑体 CN Regular" pitchFamily="34" charset="-122"/>
                <a:ea typeface="思源黑体 CN Regular" pitchFamily="34" charset="-122"/>
              </a:rPr>
              <a:t>偶氮染料目前的降解方式</a:t>
            </a:r>
          </a:p>
        </p:txBody>
      </p:sp>
      <p:grpSp>
        <p:nvGrpSpPr>
          <p:cNvPr id="4" name="组合 3"/>
          <p:cNvGrpSpPr/>
          <p:nvPr/>
        </p:nvGrpSpPr>
        <p:grpSpPr>
          <a:xfrm>
            <a:off x="734881" y="2019464"/>
            <a:ext cx="2680690" cy="2580273"/>
            <a:chOff x="1196501" y="3100679"/>
            <a:chExt cx="2680690" cy="2580273"/>
          </a:xfrm>
        </p:grpSpPr>
        <p:sp>
          <p:nvSpPr>
            <p:cNvPr id="30" name="文本框 29"/>
            <p:cNvSpPr txBox="1"/>
            <p:nvPr/>
          </p:nvSpPr>
          <p:spPr>
            <a:xfrm>
              <a:off x="1675160" y="4360601"/>
              <a:ext cx="1745251" cy="738664"/>
            </a:xfrm>
            <a:prstGeom prst="rect">
              <a:avLst/>
            </a:prstGeom>
            <a:noFill/>
            <a:ln>
              <a:noFill/>
              <a:prstDash val="sysDot"/>
            </a:ln>
          </p:spPr>
          <p:txBody>
            <a:bodyPr wrap="square" rtlCol="0">
              <a:spAutoFit/>
            </a:bodyPr>
            <a:lstStyle/>
            <a:p>
              <a:pPr>
                <a:lnSpc>
                  <a:spcPct val="150000"/>
                </a:lnSpc>
              </a:pPr>
              <a:r>
                <a:rPr lang="zh-CN" altLang="en-US" sz="1400" dirty="0" smtClean="0">
                  <a:solidFill>
                    <a:schemeClr val="bg2">
                      <a:lumMod val="25000"/>
                    </a:schemeClr>
                  </a:solidFill>
                  <a:latin typeface="思源黑体 CN Light" panose="020B0300000000000000" pitchFamily="34" charset="-122"/>
                  <a:ea typeface="思源黑体 CN Light" panose="020B0300000000000000" pitchFamily="34" charset="-122"/>
                </a:rPr>
                <a:t>吸附、过滤、紫外灯照射</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31" name="椭圆 30"/>
            <p:cNvSpPr/>
            <p:nvPr/>
          </p:nvSpPr>
          <p:spPr>
            <a:xfrm>
              <a:off x="1196501"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235908" y="3538858"/>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0 1</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33" name="文本框 32"/>
            <p:cNvSpPr txBox="1"/>
            <p:nvPr/>
          </p:nvSpPr>
          <p:spPr>
            <a:xfrm>
              <a:off x="2131940" y="3985550"/>
              <a:ext cx="1745251" cy="388568"/>
            </a:xfrm>
            <a:prstGeom prst="rect">
              <a:avLst/>
            </a:prstGeom>
            <a:noFill/>
            <a:ln>
              <a:noFill/>
              <a:prstDash val="sysDot"/>
            </a:ln>
          </p:spPr>
          <p:txBody>
            <a:bodyPr wrap="square" rtlCol="0">
              <a:spAutoFit/>
            </a:bodyPr>
            <a:lstStyle/>
            <a:p>
              <a:pPr>
                <a:lnSpc>
                  <a:spcPct val="150000"/>
                </a:lnSpc>
              </a:pPr>
              <a:r>
                <a:rPr lang="zh-CN" altLang="en-US" sz="1400" dirty="0" smtClean="0">
                  <a:solidFill>
                    <a:schemeClr val="bg1">
                      <a:lumMod val="50000"/>
                    </a:schemeClr>
                  </a:solidFill>
                  <a:latin typeface="思源黑体 CN Light" panose="020B0300000000000000" pitchFamily="34" charset="-122"/>
                  <a:ea typeface="思源黑体 CN Light" panose="020B0300000000000000" pitchFamily="34" charset="-122"/>
                </a:rPr>
                <a:t>物理法</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grpSp>
      <p:grpSp>
        <p:nvGrpSpPr>
          <p:cNvPr id="39" name="组合 38"/>
          <p:cNvGrpSpPr/>
          <p:nvPr/>
        </p:nvGrpSpPr>
        <p:grpSpPr>
          <a:xfrm>
            <a:off x="1731200" y="3735845"/>
            <a:ext cx="2688700" cy="2580273"/>
            <a:chOff x="1196501" y="3100679"/>
            <a:chExt cx="2688700" cy="2580273"/>
          </a:xfrm>
        </p:grpSpPr>
        <p:sp>
          <p:nvSpPr>
            <p:cNvPr id="40" name="文本框 39"/>
            <p:cNvSpPr txBox="1"/>
            <p:nvPr/>
          </p:nvSpPr>
          <p:spPr>
            <a:xfrm>
              <a:off x="1781528" y="4536313"/>
              <a:ext cx="1745251" cy="388568"/>
            </a:xfrm>
            <a:prstGeom prst="rect">
              <a:avLst/>
            </a:prstGeom>
            <a:noFill/>
            <a:ln>
              <a:noFill/>
              <a:prstDash val="sysDot"/>
            </a:ln>
          </p:spPr>
          <p:txBody>
            <a:bodyPr wrap="square" rtlCol="0">
              <a:spAutoFit/>
            </a:bodyPr>
            <a:lstStyle/>
            <a:p>
              <a:pPr>
                <a:lnSpc>
                  <a:spcPct val="150000"/>
                </a:lnSpc>
              </a:pPr>
              <a:r>
                <a:rPr lang="zh-CN" altLang="en-US" sz="1400" dirty="0" smtClean="0">
                  <a:solidFill>
                    <a:schemeClr val="bg2">
                      <a:lumMod val="25000"/>
                    </a:schemeClr>
                  </a:solidFill>
                  <a:latin typeface="思源黑体 CN Light" panose="020B0300000000000000" pitchFamily="34" charset="-122"/>
                  <a:ea typeface="思源黑体 CN Light" panose="020B0300000000000000" pitchFamily="34" charset="-122"/>
                </a:rPr>
                <a:t>利用微生物降解</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sp>
          <p:nvSpPr>
            <p:cNvPr id="41" name="椭圆 40"/>
            <p:cNvSpPr/>
            <p:nvPr/>
          </p:nvSpPr>
          <p:spPr>
            <a:xfrm>
              <a:off x="1196501"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235908" y="3538858"/>
              <a:ext cx="1061770" cy="461665"/>
            </a:xfrm>
            <a:prstGeom prst="rect">
              <a:avLst/>
            </a:prstGeom>
            <a:noFill/>
            <a:ln>
              <a:noFill/>
              <a:prstDash val="sysDot"/>
            </a:ln>
          </p:spPr>
          <p:txBody>
            <a:bodyPr wrap="square" rtlCol="0">
              <a:spAutoFit/>
            </a:bodyPr>
            <a:lstStyle/>
            <a:p>
              <a:pPr>
                <a:lnSpc>
                  <a:spcPct val="150000"/>
                </a:lnSpc>
              </a:pPr>
              <a:r>
                <a:rPr lang="en-US" altLang="zh-CN" dirty="0" smtClean="0">
                  <a:solidFill>
                    <a:srgbClr val="4D45BB"/>
                  </a:solidFill>
                  <a:latin typeface="Roboto" panose="02000000000000000000" pitchFamily="2" charset="0"/>
                  <a:ea typeface="Segoe UI Emoji" panose="020B0502040204020203" pitchFamily="34" charset="0"/>
                </a:rPr>
                <a:t>0 3</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43" name="文本框 42"/>
            <p:cNvSpPr txBox="1"/>
            <p:nvPr/>
          </p:nvSpPr>
          <p:spPr>
            <a:xfrm>
              <a:off x="2139950" y="3985550"/>
              <a:ext cx="1745251" cy="388568"/>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生物法</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grpSp>
      <p:grpSp>
        <p:nvGrpSpPr>
          <p:cNvPr id="34" name="组合 33"/>
          <p:cNvGrpSpPr/>
          <p:nvPr/>
        </p:nvGrpSpPr>
        <p:grpSpPr>
          <a:xfrm>
            <a:off x="2816842" y="2019463"/>
            <a:ext cx="2702651" cy="2580273"/>
            <a:chOff x="1196501" y="3100679"/>
            <a:chExt cx="2702651" cy="2580273"/>
          </a:xfrm>
        </p:grpSpPr>
        <p:sp>
          <p:nvSpPr>
            <p:cNvPr id="36" name="椭圆 35"/>
            <p:cNvSpPr/>
            <p:nvPr/>
          </p:nvSpPr>
          <p:spPr>
            <a:xfrm>
              <a:off x="1196501" y="3100679"/>
              <a:ext cx="2580273" cy="2580273"/>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35908" y="3538858"/>
              <a:ext cx="1061770" cy="461665"/>
            </a:xfrm>
            <a:prstGeom prst="rect">
              <a:avLst/>
            </a:prstGeom>
            <a:noFill/>
            <a:ln>
              <a:noFill/>
              <a:prstDash val="sysDot"/>
            </a:ln>
          </p:spPr>
          <p:txBody>
            <a:bodyPr wrap="square" rtlCol="0">
              <a:spAutoFit/>
            </a:bodyPr>
            <a:lstStyle/>
            <a:p>
              <a:pPr>
                <a:lnSpc>
                  <a:spcPct val="150000"/>
                </a:lnSpc>
              </a:pPr>
              <a:r>
                <a:rPr lang="en-US" altLang="zh-CN" dirty="0">
                  <a:solidFill>
                    <a:srgbClr val="4D45BB"/>
                  </a:solidFill>
                  <a:latin typeface="Roboto" panose="02000000000000000000" pitchFamily="2" charset="0"/>
                  <a:ea typeface="Segoe UI Emoji" panose="020B0502040204020203" pitchFamily="34" charset="0"/>
                </a:rPr>
                <a:t>0 </a:t>
              </a:r>
              <a:r>
                <a:rPr lang="en-US" altLang="zh-CN" dirty="0" smtClean="0">
                  <a:solidFill>
                    <a:srgbClr val="4D45BB"/>
                  </a:solidFill>
                  <a:latin typeface="Roboto" panose="02000000000000000000" pitchFamily="2" charset="0"/>
                  <a:ea typeface="Segoe UI Emoji" panose="020B0502040204020203" pitchFamily="34" charset="0"/>
                </a:rPr>
                <a:t>2</a:t>
              </a:r>
              <a:endParaRPr lang="zh-CN" altLang="en-US" dirty="0">
                <a:solidFill>
                  <a:srgbClr val="4D45BB"/>
                </a:solidFill>
                <a:latin typeface="Roboto" panose="02000000000000000000" pitchFamily="2" charset="0"/>
                <a:ea typeface="思源黑体 CN Light" panose="020B0300000000000000" pitchFamily="34" charset="-122"/>
              </a:endParaRPr>
            </a:p>
          </p:txBody>
        </p:sp>
        <p:sp>
          <p:nvSpPr>
            <p:cNvPr id="38" name="文本框 37"/>
            <p:cNvSpPr txBox="1"/>
            <p:nvPr/>
          </p:nvSpPr>
          <p:spPr>
            <a:xfrm>
              <a:off x="2153901" y="3997902"/>
              <a:ext cx="1745251" cy="388568"/>
            </a:xfrm>
            <a:prstGeom prst="rect">
              <a:avLst/>
            </a:prstGeom>
            <a:noFill/>
            <a:ln>
              <a:noFill/>
              <a:prstDash val="sysDot"/>
            </a:ln>
          </p:spPr>
          <p:txBody>
            <a:bodyPr wrap="square" rtlCol="0">
              <a:spAutoFit/>
            </a:bodyPr>
            <a:lstStyle/>
            <a:p>
              <a:pPr>
                <a:lnSpc>
                  <a:spcPct val="150000"/>
                </a:lnSpc>
              </a:pPr>
              <a:r>
                <a:rPr lang="zh-CN" altLang="en-US" sz="1400" dirty="0" smtClean="0">
                  <a:solidFill>
                    <a:schemeClr val="bg1">
                      <a:lumMod val="50000"/>
                    </a:schemeClr>
                  </a:solidFill>
                  <a:latin typeface="思源黑体 CN Light" panose="020B0300000000000000" pitchFamily="34" charset="-122"/>
                  <a:ea typeface="思源黑体 CN Light" panose="020B0300000000000000" pitchFamily="34" charset="-122"/>
                </a:rPr>
                <a:t>化学法</a:t>
              </a:r>
              <a:endParaRPr lang="en-US" altLang="zh-CN" sz="14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sp>
          <p:nvSpPr>
            <p:cNvPr id="35" name="文本框 34"/>
            <p:cNvSpPr txBox="1"/>
            <p:nvPr/>
          </p:nvSpPr>
          <p:spPr>
            <a:xfrm>
              <a:off x="1675160" y="4350393"/>
              <a:ext cx="1745251" cy="738664"/>
            </a:xfrm>
            <a:prstGeom prst="rect">
              <a:avLst/>
            </a:prstGeom>
            <a:noFill/>
            <a:ln>
              <a:noFill/>
              <a:prstDash val="sysDot"/>
            </a:ln>
          </p:spPr>
          <p:txBody>
            <a:bodyPr wrap="square" rtlCol="0">
              <a:spAutoFit/>
            </a:bodyPr>
            <a:lstStyle/>
            <a:p>
              <a:pPr>
                <a:lnSpc>
                  <a:spcPct val="150000"/>
                </a:lnSpc>
              </a:pPr>
              <a:r>
                <a:rPr lang="zh-CN" altLang="en-US" sz="1400" dirty="0" smtClean="0">
                  <a:solidFill>
                    <a:schemeClr val="bg2">
                      <a:lumMod val="25000"/>
                    </a:schemeClr>
                  </a:solidFill>
                  <a:latin typeface="思源黑体 CN Light" panose="020B0300000000000000" pitchFamily="34" charset="-122"/>
                  <a:ea typeface="思源黑体 CN Light" panose="020B0300000000000000" pitchFamily="34" charset="-122"/>
                </a:rPr>
                <a:t>氧化还原反应、光化学处理</a:t>
              </a:r>
              <a:endParaRPr lang="en-US" altLang="zh-CN" sz="1400" dirty="0">
                <a:solidFill>
                  <a:schemeClr val="bg2">
                    <a:lumMod val="25000"/>
                  </a:schemeClr>
                </a:solidFill>
                <a:latin typeface="思源黑体 CN Light" panose="020B0300000000000000" pitchFamily="34" charset="-122"/>
                <a:ea typeface="思源黑体 CN Light" panose="020B0300000000000000" pitchFamily="34" charset="-122"/>
              </a:endParaRPr>
            </a:p>
          </p:txBody>
        </p:sp>
      </p:grpSp>
      <p:sp>
        <p:nvSpPr>
          <p:cNvPr id="44" name="文本框 43"/>
          <p:cNvSpPr txBox="1"/>
          <p:nvPr/>
        </p:nvSpPr>
        <p:spPr>
          <a:xfrm>
            <a:off x="5547400" y="2161181"/>
            <a:ext cx="4708358" cy="3693319"/>
          </a:xfrm>
          <a:prstGeom prst="rect">
            <a:avLst/>
          </a:prstGeom>
          <a:noFill/>
        </p:spPr>
        <p:txBody>
          <a:bodyPr wrap="square" rtlCol="0">
            <a:spAutoFit/>
          </a:bodyPr>
          <a:lstStyle/>
          <a:p>
            <a:pPr>
              <a:lnSpc>
                <a:spcPct val="150000"/>
              </a:lnSpc>
            </a:pPr>
            <a:r>
              <a:rPr lang="zh-CN" altLang="en-US" dirty="0">
                <a:latin typeface="思源黑体 CN Light" pitchFamily="34" charset="-122"/>
                <a:ea typeface="思源黑体 CN Light" pitchFamily="34" charset="-122"/>
              </a:rPr>
              <a:t>偶氮染料降解面临的问题：</a:t>
            </a:r>
            <a:endParaRPr lang="en-US" altLang="zh-CN" dirty="0">
              <a:latin typeface="思源黑体 CN Light" pitchFamily="34" charset="-122"/>
              <a:ea typeface="思源黑体 CN Light" pitchFamily="34" charset="-122"/>
            </a:endParaRPr>
          </a:p>
          <a:p>
            <a:pPr>
              <a:lnSpc>
                <a:spcPct val="150000"/>
              </a:lnSpc>
            </a:pPr>
            <a:r>
              <a:rPr lang="zh-CN" altLang="en-US" dirty="0">
                <a:latin typeface="思源黑体 CN Light" pitchFamily="34" charset="-122"/>
                <a:ea typeface="思源黑体 CN Light" pitchFamily="34" charset="-122"/>
              </a:rPr>
              <a:t>        环境污染：具有毒性的中间产物</a:t>
            </a:r>
            <a:endParaRPr lang="en-US" altLang="zh-CN" dirty="0">
              <a:latin typeface="思源黑体 CN Light" pitchFamily="34" charset="-122"/>
              <a:ea typeface="思源黑体 CN Light" pitchFamily="34" charset="-122"/>
            </a:endParaRPr>
          </a:p>
          <a:p>
            <a:pPr>
              <a:lnSpc>
                <a:spcPct val="150000"/>
              </a:lnSpc>
            </a:pPr>
            <a:r>
              <a:rPr lang="zh-CN" altLang="en-US" dirty="0">
                <a:latin typeface="思源黑体 CN Light" pitchFamily="34" charset="-122"/>
                <a:ea typeface="思源黑体 CN Light" pitchFamily="34" charset="-122"/>
              </a:rPr>
              <a:t>        降解速率慢：偶氮染料具有较高稳定性</a:t>
            </a:r>
            <a:endParaRPr lang="en-US" altLang="zh-CN" dirty="0">
              <a:latin typeface="思源黑体 CN Light" pitchFamily="34" charset="-122"/>
              <a:ea typeface="思源黑体 CN Light" pitchFamily="34" charset="-122"/>
            </a:endParaRPr>
          </a:p>
          <a:p>
            <a:pPr>
              <a:lnSpc>
                <a:spcPct val="150000"/>
              </a:lnSpc>
            </a:pPr>
            <a:r>
              <a:rPr lang="en-US" altLang="zh-CN" dirty="0">
                <a:latin typeface="思源黑体 CN Light" pitchFamily="34" charset="-122"/>
                <a:ea typeface="思源黑体 CN Light" pitchFamily="34" charset="-122"/>
              </a:rPr>
              <a:t>        </a:t>
            </a:r>
            <a:r>
              <a:rPr lang="zh-CN" altLang="en-US" dirty="0">
                <a:latin typeface="思源黑体 CN Light" pitchFamily="34" charset="-122"/>
                <a:ea typeface="思源黑体 CN Light" pitchFamily="34" charset="-122"/>
              </a:rPr>
              <a:t>成本高</a:t>
            </a:r>
            <a:endParaRPr lang="en-US" altLang="zh-CN" dirty="0">
              <a:latin typeface="思源黑体 CN Light" pitchFamily="34" charset="-122"/>
              <a:ea typeface="思源黑体 CN Light" pitchFamily="34" charset="-122"/>
            </a:endParaRPr>
          </a:p>
          <a:p>
            <a:pPr>
              <a:lnSpc>
                <a:spcPct val="150000"/>
              </a:lnSpc>
            </a:pPr>
            <a:endParaRPr lang="en-US" altLang="zh-CN" dirty="0">
              <a:latin typeface="思源黑体 CN Light" pitchFamily="34" charset="-122"/>
              <a:ea typeface="思源黑体 CN Light" pitchFamily="34" charset="-122"/>
            </a:endParaRPr>
          </a:p>
          <a:p>
            <a:pPr>
              <a:lnSpc>
                <a:spcPct val="150000"/>
              </a:lnSpc>
            </a:pPr>
            <a:r>
              <a:rPr lang="zh-CN" altLang="zh-CN" dirty="0">
                <a:latin typeface="思源黑体 CN Light" pitchFamily="34" charset="-122"/>
                <a:ea typeface="思源黑体 CN Light" pitchFamily="34" charset="-122"/>
              </a:rPr>
              <a:t>本小组旨在利用生物方法，通过对底盘菌的改造降解偶氮染料，以达成效率高、成本低、产物无害化的目的。</a:t>
            </a:r>
          </a:p>
          <a:p>
            <a:endParaRPr lang="zh-CN" altLang="en-US" dirty="0"/>
          </a:p>
        </p:txBody>
      </p:sp>
    </p:spTree>
    <p:extLst>
      <p:ext uri="{BB962C8B-B14F-4D97-AF65-F5344CB8AC3E}">
        <p14:creationId xmlns:p14="http://schemas.microsoft.com/office/powerpoint/2010/main" val="16705286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30.8520472440945,&quot;left&quot;:74.46267716535434,&quot;top&quot;:107.8979527559055,&quot;width&quot;:801.2275590551181}"/>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17.6207874015748,&quot;left&quot;:334.7392913385827,&quot;top&quot;:61.59685039370079,&quot;width&quot;:621.1631496062992}"/>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98.78375300809586,&quot;left&quot;:19.68809748158328,&quot;top&quot;:154.80511811023626,&quot;width&quot;:548.9619025184169}"/>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15.03589070640055,&quot;left&quot;:11.812677165354307,&quot;top&quot;:30.55,&quot;width&quot;:673.537322834645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36.85264190527533,&quot;left&quot;:324.5126771653543,&quot;top&quot;:327.2479527559055,&quot;width&quot;:522.2597637795278}"/>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156</TotalTime>
  <Words>4291</Words>
  <Application>Microsoft Office PowerPoint</Application>
  <PresentationFormat>宽屏</PresentationFormat>
  <Paragraphs>412</Paragraphs>
  <Slides>56</Slides>
  <Notes>17</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56</vt:i4>
      </vt:variant>
    </vt:vector>
  </HeadingPairs>
  <TitlesOfParts>
    <vt:vector size="78" baseType="lpstr">
      <vt:lpstr>宋体</vt:lpstr>
      <vt:lpstr>思源黑体 CN Normal</vt:lpstr>
      <vt:lpstr>Cambria Math</vt:lpstr>
      <vt:lpstr>Times New Roman</vt:lpstr>
      <vt:lpstr>Arial</vt:lpstr>
      <vt:lpstr>思源黑体 CN Light</vt:lpstr>
      <vt:lpstr>等线 Light</vt:lpstr>
      <vt:lpstr>Segoe UI Emoji</vt:lpstr>
      <vt:lpstr>思源黑体旧字形 Regular</vt:lpstr>
      <vt:lpstr>楷体</vt:lpstr>
      <vt:lpstr>Calibri</vt:lpstr>
      <vt:lpstr>Segoe UI Semilight</vt:lpstr>
      <vt:lpstr>DejaVu Math TeX Gyre</vt:lpstr>
      <vt:lpstr>思源黑体旧字形 Light</vt:lpstr>
      <vt:lpstr>思源黑体 CN Medium</vt:lpstr>
      <vt:lpstr>微软雅黑</vt:lpstr>
      <vt:lpstr>Roboto</vt:lpstr>
      <vt:lpstr>等线</vt:lpstr>
      <vt:lpstr>Arial Regular</vt:lpstr>
      <vt:lpstr>思源黑体 CN Regular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annieguo2019@outlook.com</dc:creator>
  <cp:lastModifiedBy>asus</cp:lastModifiedBy>
  <cp:revision>45</cp:revision>
  <dcterms:created xsi:type="dcterms:W3CDTF">2024-01-28T13:59:47Z</dcterms:created>
  <dcterms:modified xsi:type="dcterms:W3CDTF">2024-01-29T17:20:40Z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03E5913C1E93B3E0D35DB66590E85A40_43</vt:lpwstr>
  </property>
  <property fmtid="{D5CDD505-2E9C-101B-9397-08002B2CF9AE}" pid="3" name="KSOProductBuildVer">
    <vt:lpwstr>2052-6.4.0.8550</vt:lpwstr>
  </property>
</Properties>
</file>